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74" r:id="rId16"/>
    <p:sldId id="273" r:id="rId17"/>
    <p:sldId id="272" r:id="rId18"/>
    <p:sldId id="269" r:id="rId19"/>
    <p:sldId id="270" r:id="rId20"/>
    <p:sldId id="275" r:id="rId21"/>
    <p:sldId id="276" r:id="rId22"/>
    <p:sldId id="277" r:id="rId23"/>
    <p:sldId id="278" r:id="rId24"/>
    <p:sldId id="279" r:id="rId25"/>
    <p:sldId id="281" r:id="rId26"/>
    <p:sldId id="282" r:id="rId27"/>
    <p:sldId id="283" r:id="rId28"/>
    <p:sldId id="284" r:id="rId29"/>
    <p:sldId id="280" r:id="rId30"/>
    <p:sldId id="285" r:id="rId31"/>
    <p:sldId id="286" r:id="rId32"/>
    <p:sldId id="287" r:id="rId33"/>
    <p:sldId id="288" r:id="rId34"/>
    <p:sldId id="289"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B2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36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65AAB777-5099-42C6-8E23-70C1EF97648E}" type="datetimeFigureOut">
              <a:rPr lang="en-IE" smtClean="0"/>
              <a:t>21/04/2015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476899D-3571-4437-9F13-E3C91060419B}" type="slidenum">
              <a:rPr lang="en-IE" smtClean="0"/>
              <a:t>‹#›</a:t>
            </a:fld>
            <a:endParaRPr lang="en-IE"/>
          </a:p>
        </p:txBody>
      </p:sp>
    </p:spTree>
    <p:extLst>
      <p:ext uri="{BB962C8B-B14F-4D97-AF65-F5344CB8AC3E}">
        <p14:creationId xmlns:p14="http://schemas.microsoft.com/office/powerpoint/2010/main" val="2717061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65AAB777-5099-42C6-8E23-70C1EF97648E}" type="datetimeFigureOut">
              <a:rPr lang="en-IE" smtClean="0"/>
              <a:t>21/04/2015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476899D-3571-4437-9F13-E3C91060419B}" type="slidenum">
              <a:rPr lang="en-IE" smtClean="0"/>
              <a:t>‹#›</a:t>
            </a:fld>
            <a:endParaRPr lang="en-IE"/>
          </a:p>
        </p:txBody>
      </p:sp>
    </p:spTree>
    <p:extLst>
      <p:ext uri="{BB962C8B-B14F-4D97-AF65-F5344CB8AC3E}">
        <p14:creationId xmlns:p14="http://schemas.microsoft.com/office/powerpoint/2010/main" val="307252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65AAB777-5099-42C6-8E23-70C1EF97648E}" type="datetimeFigureOut">
              <a:rPr lang="en-IE" smtClean="0"/>
              <a:t>21/04/2015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476899D-3571-4437-9F13-E3C91060419B}" type="slidenum">
              <a:rPr lang="en-IE" smtClean="0"/>
              <a:t>‹#›</a:t>
            </a:fld>
            <a:endParaRPr lang="en-IE"/>
          </a:p>
        </p:txBody>
      </p:sp>
    </p:spTree>
    <p:extLst>
      <p:ext uri="{BB962C8B-B14F-4D97-AF65-F5344CB8AC3E}">
        <p14:creationId xmlns:p14="http://schemas.microsoft.com/office/powerpoint/2010/main" val="3102402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65AAB777-5099-42C6-8E23-70C1EF97648E}" type="datetimeFigureOut">
              <a:rPr lang="en-IE" smtClean="0"/>
              <a:t>21/04/2015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476899D-3571-4437-9F13-E3C91060419B}" type="slidenum">
              <a:rPr lang="en-IE" smtClean="0"/>
              <a:t>‹#›</a:t>
            </a:fld>
            <a:endParaRPr lang="en-IE"/>
          </a:p>
        </p:txBody>
      </p:sp>
    </p:spTree>
    <p:extLst>
      <p:ext uri="{BB962C8B-B14F-4D97-AF65-F5344CB8AC3E}">
        <p14:creationId xmlns:p14="http://schemas.microsoft.com/office/powerpoint/2010/main" val="171496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AAB777-5099-42C6-8E23-70C1EF97648E}" type="datetimeFigureOut">
              <a:rPr lang="en-IE" smtClean="0"/>
              <a:t>21/04/2015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476899D-3571-4437-9F13-E3C91060419B}" type="slidenum">
              <a:rPr lang="en-IE" smtClean="0"/>
              <a:t>‹#›</a:t>
            </a:fld>
            <a:endParaRPr lang="en-IE"/>
          </a:p>
        </p:txBody>
      </p:sp>
    </p:spTree>
    <p:extLst>
      <p:ext uri="{BB962C8B-B14F-4D97-AF65-F5344CB8AC3E}">
        <p14:creationId xmlns:p14="http://schemas.microsoft.com/office/powerpoint/2010/main" val="128066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65AAB777-5099-42C6-8E23-70C1EF97648E}" type="datetimeFigureOut">
              <a:rPr lang="en-IE" smtClean="0"/>
              <a:t>21/04/2015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476899D-3571-4437-9F13-E3C91060419B}" type="slidenum">
              <a:rPr lang="en-IE" smtClean="0"/>
              <a:t>‹#›</a:t>
            </a:fld>
            <a:endParaRPr lang="en-IE"/>
          </a:p>
        </p:txBody>
      </p:sp>
    </p:spTree>
    <p:extLst>
      <p:ext uri="{BB962C8B-B14F-4D97-AF65-F5344CB8AC3E}">
        <p14:creationId xmlns:p14="http://schemas.microsoft.com/office/powerpoint/2010/main" val="2901725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65AAB777-5099-42C6-8E23-70C1EF97648E}" type="datetimeFigureOut">
              <a:rPr lang="en-IE" smtClean="0"/>
              <a:t>21/04/2015</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7476899D-3571-4437-9F13-E3C91060419B}" type="slidenum">
              <a:rPr lang="en-IE" smtClean="0"/>
              <a:t>‹#›</a:t>
            </a:fld>
            <a:endParaRPr lang="en-IE"/>
          </a:p>
        </p:txBody>
      </p:sp>
    </p:spTree>
    <p:extLst>
      <p:ext uri="{BB962C8B-B14F-4D97-AF65-F5344CB8AC3E}">
        <p14:creationId xmlns:p14="http://schemas.microsoft.com/office/powerpoint/2010/main" val="279656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65AAB777-5099-42C6-8E23-70C1EF97648E}" type="datetimeFigureOut">
              <a:rPr lang="en-IE" smtClean="0"/>
              <a:t>21/04/2015</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7476899D-3571-4437-9F13-E3C91060419B}" type="slidenum">
              <a:rPr lang="en-IE" smtClean="0"/>
              <a:t>‹#›</a:t>
            </a:fld>
            <a:endParaRPr lang="en-IE"/>
          </a:p>
        </p:txBody>
      </p:sp>
    </p:spTree>
    <p:extLst>
      <p:ext uri="{BB962C8B-B14F-4D97-AF65-F5344CB8AC3E}">
        <p14:creationId xmlns:p14="http://schemas.microsoft.com/office/powerpoint/2010/main" val="3724098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AB777-5099-42C6-8E23-70C1EF97648E}" type="datetimeFigureOut">
              <a:rPr lang="en-IE" smtClean="0"/>
              <a:t>21/04/2015</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7476899D-3571-4437-9F13-E3C91060419B}" type="slidenum">
              <a:rPr lang="en-IE" smtClean="0"/>
              <a:t>‹#›</a:t>
            </a:fld>
            <a:endParaRPr lang="en-IE"/>
          </a:p>
        </p:txBody>
      </p:sp>
    </p:spTree>
    <p:extLst>
      <p:ext uri="{BB962C8B-B14F-4D97-AF65-F5344CB8AC3E}">
        <p14:creationId xmlns:p14="http://schemas.microsoft.com/office/powerpoint/2010/main" val="2068976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AB777-5099-42C6-8E23-70C1EF97648E}" type="datetimeFigureOut">
              <a:rPr lang="en-IE" smtClean="0"/>
              <a:t>21/04/2015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476899D-3571-4437-9F13-E3C91060419B}" type="slidenum">
              <a:rPr lang="en-IE" smtClean="0"/>
              <a:t>‹#›</a:t>
            </a:fld>
            <a:endParaRPr lang="en-IE"/>
          </a:p>
        </p:txBody>
      </p:sp>
    </p:spTree>
    <p:extLst>
      <p:ext uri="{BB962C8B-B14F-4D97-AF65-F5344CB8AC3E}">
        <p14:creationId xmlns:p14="http://schemas.microsoft.com/office/powerpoint/2010/main" val="4114076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AB777-5099-42C6-8E23-70C1EF97648E}" type="datetimeFigureOut">
              <a:rPr lang="en-IE" smtClean="0"/>
              <a:t>21/04/2015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476899D-3571-4437-9F13-E3C91060419B}" type="slidenum">
              <a:rPr lang="en-IE" smtClean="0"/>
              <a:t>‹#›</a:t>
            </a:fld>
            <a:endParaRPr lang="en-IE"/>
          </a:p>
        </p:txBody>
      </p:sp>
    </p:spTree>
    <p:extLst>
      <p:ext uri="{BB962C8B-B14F-4D97-AF65-F5344CB8AC3E}">
        <p14:creationId xmlns:p14="http://schemas.microsoft.com/office/powerpoint/2010/main" val="563085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4B28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AB777-5099-42C6-8E23-70C1EF97648E}" type="datetimeFigureOut">
              <a:rPr lang="en-IE" smtClean="0"/>
              <a:t>21/04/2015</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6899D-3571-4437-9F13-E3C91060419B}" type="slidenum">
              <a:rPr lang="en-IE" smtClean="0"/>
              <a:t>‹#›</a:t>
            </a:fld>
            <a:endParaRPr lang="en-IE"/>
          </a:p>
        </p:txBody>
      </p:sp>
    </p:spTree>
    <p:extLst>
      <p:ext uri="{BB962C8B-B14F-4D97-AF65-F5344CB8AC3E}">
        <p14:creationId xmlns:p14="http://schemas.microsoft.com/office/powerpoint/2010/main" val="214867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www.youtube.com/watch?v=J2EqcAYGoXY"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marthistory.khanacademy.org/renoir-the-large-bathers.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IE" dirty="0" smtClean="0">
                <a:solidFill>
                  <a:schemeClr val="accent6">
                    <a:lumMod val="20000"/>
                    <a:lumOff val="80000"/>
                  </a:schemeClr>
                </a:solidFill>
              </a:rPr>
              <a:t>Renoir</a:t>
            </a:r>
            <a:endParaRPr lang="en-IE" dirty="0">
              <a:solidFill>
                <a:schemeClr val="accent6">
                  <a:lumMod val="20000"/>
                  <a:lumOff val="80000"/>
                </a:schemeClr>
              </a:solidFill>
            </a:endParaRPr>
          </a:p>
        </p:txBody>
      </p:sp>
      <p:sp>
        <p:nvSpPr>
          <p:cNvPr id="3" name="Subtitle 2"/>
          <p:cNvSpPr>
            <a:spLocks noGrp="1"/>
          </p:cNvSpPr>
          <p:nvPr>
            <p:ph type="subTitle" idx="1"/>
          </p:nvPr>
        </p:nvSpPr>
        <p:spPr/>
        <p:txBody>
          <a:bodyPr/>
          <a:lstStyle/>
          <a:p>
            <a:pPr algn="l"/>
            <a:r>
              <a:rPr lang="en-IE" dirty="0" smtClean="0">
                <a:solidFill>
                  <a:schemeClr val="accent6">
                    <a:lumMod val="20000"/>
                    <a:lumOff val="80000"/>
                  </a:schemeClr>
                </a:solidFill>
              </a:rPr>
              <a:t>1841 - 1919</a:t>
            </a:r>
            <a:endParaRPr lang="en-IE" dirty="0">
              <a:solidFill>
                <a:schemeClr val="accent6">
                  <a:lumMod val="20000"/>
                  <a:lumOff val="8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3117" y="0"/>
            <a:ext cx="5528883" cy="6858000"/>
          </a:xfrm>
          <a:prstGeom prst="rect">
            <a:avLst/>
          </a:prstGeom>
        </p:spPr>
      </p:pic>
    </p:spTree>
    <p:extLst>
      <p:ext uri="{BB962C8B-B14F-4D97-AF65-F5344CB8AC3E}">
        <p14:creationId xmlns:p14="http://schemas.microsoft.com/office/powerpoint/2010/main" val="2206304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Ball at the Moulin de la </a:t>
            </a:r>
            <a:r>
              <a:rPr lang="en-IE" dirty="0" err="1" smtClean="0"/>
              <a:t>Gallette</a:t>
            </a:r>
            <a:r>
              <a:rPr lang="en-IE" dirty="0" smtClean="0"/>
              <a:t>’ 1876 </a:t>
            </a:r>
            <a:endParaRPr lang="en-IE" dirty="0"/>
          </a:p>
        </p:txBody>
      </p:sp>
      <p:sp>
        <p:nvSpPr>
          <p:cNvPr id="3" name="Content Placeholder 2"/>
          <p:cNvSpPr>
            <a:spLocks noGrp="1"/>
          </p:cNvSpPr>
          <p:nvPr>
            <p:ph idx="1"/>
          </p:nvPr>
        </p:nvSpPr>
        <p:spPr/>
        <p:txBody>
          <a:bodyPr/>
          <a:lstStyle/>
          <a:p>
            <a:pPr marL="0" indent="0">
              <a:buNone/>
            </a:pPr>
            <a:r>
              <a:rPr lang="en-IE" dirty="0"/>
              <a:t>This painting is doubtless Renoir's most important work of the mid 1870's and was shown at the Impressionist exhibition in 1877. Though some of his friends appear in the picture, Renoir's main aim was to convey the vivacious and joyful atmosphere of this popular dance garden on the Butte Montmartre. The study of the moving crowd, bathed in natural and artificial light, is handled using vibrant, brightly coloured brushstrokes. The somewhat blurred impression of the scene prompted negative reactions from contemporary critics</a:t>
            </a:r>
          </a:p>
        </p:txBody>
      </p:sp>
      <p:sp>
        <p:nvSpPr>
          <p:cNvPr id="4" name="TextBox 3"/>
          <p:cNvSpPr txBox="1"/>
          <p:nvPr/>
        </p:nvSpPr>
        <p:spPr>
          <a:xfrm>
            <a:off x="5499279" y="5280339"/>
            <a:ext cx="4636394" cy="646331"/>
          </a:xfrm>
          <a:prstGeom prst="rect">
            <a:avLst/>
          </a:prstGeom>
          <a:noFill/>
        </p:spPr>
        <p:txBody>
          <a:bodyPr wrap="square" rtlCol="0">
            <a:spAutoFit/>
          </a:bodyPr>
          <a:lstStyle/>
          <a:p>
            <a:r>
              <a:rPr lang="en-IE" dirty="0" smtClean="0"/>
              <a:t>Video clip 7mins </a:t>
            </a:r>
            <a:r>
              <a:rPr lang="en-IE" dirty="0" smtClean="0"/>
              <a:t>45sec – 10min 29</a:t>
            </a:r>
            <a:endParaRPr lang="en-IE" dirty="0" smtClean="0"/>
          </a:p>
          <a:p>
            <a:endParaRPr lang="en-IE" dirty="0"/>
          </a:p>
        </p:txBody>
      </p:sp>
    </p:spTree>
    <p:extLst>
      <p:ext uri="{BB962C8B-B14F-4D97-AF65-F5344CB8AC3E}">
        <p14:creationId xmlns:p14="http://schemas.microsoft.com/office/powerpoint/2010/main" val="8657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9624" y="591671"/>
            <a:ext cx="6494929" cy="1754326"/>
          </a:xfrm>
          <a:prstGeom prst="rect">
            <a:avLst/>
          </a:prstGeom>
          <a:noFill/>
        </p:spPr>
        <p:txBody>
          <a:bodyPr wrap="square" rtlCol="0">
            <a:spAutoFit/>
          </a:bodyPr>
          <a:lstStyle/>
          <a:p>
            <a:r>
              <a:rPr lang="en-IE" b="1" u="sng" dirty="0" smtClean="0"/>
              <a:t>Subject Matter</a:t>
            </a:r>
          </a:p>
          <a:p>
            <a:r>
              <a:rPr lang="en-IE" dirty="0" smtClean="0"/>
              <a:t>This painting describes the café/dance scene of a Sunday afternoon at the ‘Moulin de la </a:t>
            </a:r>
            <a:r>
              <a:rPr lang="en-IE" dirty="0" err="1" smtClean="0"/>
              <a:t>Gallette</a:t>
            </a:r>
            <a:r>
              <a:rPr lang="en-IE" dirty="0" smtClean="0"/>
              <a:t>’ in the district of Montmartre in Paris.  In the late 19</a:t>
            </a:r>
            <a:r>
              <a:rPr lang="en-IE" baseline="30000" dirty="0" smtClean="0"/>
              <a:t>th</a:t>
            </a:r>
            <a:r>
              <a:rPr lang="en-IE" dirty="0" smtClean="0"/>
              <a:t> century working class Parisians would dress up and spend time drinking and dancing there.  It got it’s name from the ‘</a:t>
            </a:r>
            <a:r>
              <a:rPr lang="en-IE" dirty="0" err="1" smtClean="0"/>
              <a:t>gallettes</a:t>
            </a:r>
            <a:r>
              <a:rPr lang="en-IE" dirty="0" smtClean="0"/>
              <a:t>’ (pancakes) it served.</a:t>
            </a:r>
            <a:endParaRPr lang="en-IE" dirty="0"/>
          </a:p>
        </p:txBody>
      </p:sp>
      <p:sp>
        <p:nvSpPr>
          <p:cNvPr id="10" name="TextBox 9"/>
          <p:cNvSpPr txBox="1"/>
          <p:nvPr/>
        </p:nvSpPr>
        <p:spPr>
          <a:xfrm>
            <a:off x="2286000" y="3845859"/>
            <a:ext cx="5082988" cy="2862322"/>
          </a:xfrm>
          <a:prstGeom prst="rect">
            <a:avLst/>
          </a:prstGeom>
          <a:noFill/>
        </p:spPr>
        <p:txBody>
          <a:bodyPr wrap="square" rtlCol="0">
            <a:spAutoFit/>
          </a:bodyPr>
          <a:lstStyle/>
          <a:p>
            <a:r>
              <a:rPr lang="en-IE" b="1" u="sng" dirty="0" smtClean="0"/>
              <a:t>Composition</a:t>
            </a:r>
          </a:p>
          <a:p>
            <a:r>
              <a:rPr lang="en-IE" dirty="0" smtClean="0"/>
              <a:t>Renoir employs a diagonal composition by slicing the painting diagonally through the bottom right of the format.  This is achieved by the heads of the women sitting on the bench.  The scene is also ‘snapshot in composition, which gives the sense of capturing a fleeting moment of Parisian social life.  Compositionally, </a:t>
            </a:r>
            <a:r>
              <a:rPr lang="en-IE" dirty="0" err="1"/>
              <a:t>R</a:t>
            </a:r>
            <a:r>
              <a:rPr lang="en-IE" dirty="0" err="1" smtClean="0"/>
              <a:t>enior</a:t>
            </a:r>
            <a:r>
              <a:rPr lang="en-IE" dirty="0" smtClean="0"/>
              <a:t> uses the dappled light passing through the trees to unite his figures with their surroundings.</a:t>
            </a:r>
            <a:endParaRPr lang="en-IE" dirty="0"/>
          </a:p>
        </p:txBody>
      </p:sp>
      <p:sp>
        <p:nvSpPr>
          <p:cNvPr id="11" name="TextBox 10"/>
          <p:cNvSpPr txBox="1"/>
          <p:nvPr/>
        </p:nvSpPr>
        <p:spPr>
          <a:xfrm>
            <a:off x="8444753" y="403412"/>
            <a:ext cx="2931459" cy="1477328"/>
          </a:xfrm>
          <a:prstGeom prst="rect">
            <a:avLst/>
          </a:prstGeom>
          <a:noFill/>
        </p:spPr>
        <p:txBody>
          <a:bodyPr wrap="square" rtlCol="0">
            <a:spAutoFit/>
          </a:bodyPr>
          <a:lstStyle/>
          <a:p>
            <a:r>
              <a:rPr lang="en-IE" b="1" u="sng" dirty="0" smtClean="0"/>
              <a:t>Brushwork/technique</a:t>
            </a:r>
          </a:p>
          <a:p>
            <a:r>
              <a:rPr lang="en-IE" dirty="0" smtClean="0"/>
              <a:t>Soft, feathery strokes of pure strokes of unblended colour.  An almost ‘soft focus’ effect to the painted surface.</a:t>
            </a:r>
            <a:endParaRPr lang="en-IE" dirty="0"/>
          </a:p>
        </p:txBody>
      </p:sp>
      <p:sp>
        <p:nvSpPr>
          <p:cNvPr id="12" name="TextBox 11"/>
          <p:cNvSpPr txBox="1"/>
          <p:nvPr/>
        </p:nvSpPr>
        <p:spPr>
          <a:xfrm>
            <a:off x="6575612" y="2495763"/>
            <a:ext cx="2877670" cy="1200329"/>
          </a:xfrm>
          <a:prstGeom prst="rect">
            <a:avLst/>
          </a:prstGeom>
          <a:noFill/>
        </p:spPr>
        <p:txBody>
          <a:bodyPr wrap="square" rtlCol="0">
            <a:spAutoFit/>
          </a:bodyPr>
          <a:lstStyle/>
          <a:p>
            <a:r>
              <a:rPr lang="en-IE" b="1" u="sng" dirty="0" smtClean="0"/>
              <a:t>Colour</a:t>
            </a:r>
          </a:p>
          <a:p>
            <a:r>
              <a:rPr lang="en-IE" dirty="0" smtClean="0"/>
              <a:t>Light and vivid colour, no black, strong use of </a:t>
            </a:r>
            <a:r>
              <a:rPr lang="en-IE" dirty="0" err="1" smtClean="0"/>
              <a:t>complementaries</a:t>
            </a:r>
            <a:r>
              <a:rPr lang="en-IE" dirty="0" smtClean="0"/>
              <a:t>.</a:t>
            </a:r>
            <a:endParaRPr lang="en-IE" dirty="0"/>
          </a:p>
        </p:txBody>
      </p:sp>
    </p:spTree>
    <p:extLst>
      <p:ext uri="{BB962C8B-B14F-4D97-AF65-F5344CB8AC3E}">
        <p14:creationId xmlns:p14="http://schemas.microsoft.com/office/powerpoint/2010/main" val="171214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071" y="578224"/>
            <a:ext cx="10666000" cy="3416320"/>
          </a:xfrm>
          <a:prstGeom prst="rect">
            <a:avLst/>
          </a:prstGeom>
          <a:noFill/>
        </p:spPr>
        <p:txBody>
          <a:bodyPr wrap="square" rtlCol="0">
            <a:spAutoFit/>
          </a:bodyPr>
          <a:lstStyle/>
          <a:p>
            <a:r>
              <a:rPr lang="en-IE" sz="3600" dirty="0" smtClean="0"/>
              <a:t>Renoir painted this work in his studio on the Rue </a:t>
            </a:r>
            <a:r>
              <a:rPr lang="en-IE" sz="3600" dirty="0" err="1" smtClean="0"/>
              <a:t>Cortot</a:t>
            </a:r>
            <a:r>
              <a:rPr lang="en-IE" sz="3600" dirty="0" smtClean="0"/>
              <a:t> in Montmartre in Paris.  This studio had a garden which he loved to paint in also.  During this time Renoir painted some of his most famous impressionist artworks, including ‘The Swing’ ‘Nude in Sunlight’ and ‘Under the Arbour’.</a:t>
            </a:r>
            <a:endParaRPr lang="en-IE"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519122" cy="6858000"/>
          </a:xfrm>
          <a:prstGeom prst="rect">
            <a:avLst/>
          </a:prstGeom>
        </p:spPr>
      </p:pic>
      <p:sp>
        <p:nvSpPr>
          <p:cNvPr id="4" name="TextBox 3"/>
          <p:cNvSpPr txBox="1"/>
          <p:nvPr/>
        </p:nvSpPr>
        <p:spPr>
          <a:xfrm>
            <a:off x="6118412" y="2180492"/>
            <a:ext cx="3939988" cy="369332"/>
          </a:xfrm>
          <a:prstGeom prst="rect">
            <a:avLst/>
          </a:prstGeom>
          <a:noFill/>
        </p:spPr>
        <p:txBody>
          <a:bodyPr wrap="square" rtlCol="0">
            <a:spAutoFit/>
          </a:bodyPr>
          <a:lstStyle/>
          <a:p>
            <a:r>
              <a:rPr lang="en-IE" dirty="0" smtClean="0"/>
              <a:t>‘Nude in Sunlight’ 1876</a:t>
            </a:r>
            <a:endParaRPr lang="en-I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790" y="0"/>
            <a:ext cx="5414210" cy="6858000"/>
          </a:xfrm>
          <a:prstGeom prst="rect">
            <a:avLst/>
          </a:prstGeom>
        </p:spPr>
      </p:pic>
      <p:sp>
        <p:nvSpPr>
          <p:cNvPr id="6" name="TextBox 5"/>
          <p:cNvSpPr txBox="1"/>
          <p:nvPr/>
        </p:nvSpPr>
        <p:spPr>
          <a:xfrm>
            <a:off x="2321169" y="3699803"/>
            <a:ext cx="3797243" cy="369332"/>
          </a:xfrm>
          <a:prstGeom prst="rect">
            <a:avLst/>
          </a:prstGeom>
          <a:noFill/>
        </p:spPr>
        <p:txBody>
          <a:bodyPr wrap="square" rtlCol="0">
            <a:spAutoFit/>
          </a:bodyPr>
          <a:lstStyle/>
          <a:p>
            <a:r>
              <a:rPr lang="en-IE" dirty="0" smtClean="0"/>
              <a:t>‘Under the Arbour’ 1876</a:t>
            </a:r>
            <a:endParaRPr lang="en-IE" dirty="0"/>
          </a:p>
        </p:txBody>
      </p:sp>
    </p:spTree>
    <p:extLst>
      <p:ext uri="{BB962C8B-B14F-4D97-AF65-F5344CB8AC3E}">
        <p14:creationId xmlns:p14="http://schemas.microsoft.com/office/powerpoint/2010/main" val="267269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
                                            <p:txEl>
                                              <p:pRg st="0" end="0"/>
                                            </p:txEl>
                                          </p:spTgt>
                                        </p:tgtEl>
                                      </p:cBhvr>
                                    </p:animEffect>
                                    <p:set>
                                      <p:cBhvr>
                                        <p:cTn id="27"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uild="allAtOnce"/>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5910"/>
            <a:ext cx="10515600" cy="5631053"/>
          </a:xfrm>
        </p:spPr>
        <p:txBody>
          <a:bodyPr>
            <a:noAutofit/>
          </a:bodyPr>
          <a:lstStyle/>
          <a:p>
            <a:r>
              <a:rPr lang="en-IE" sz="3200" dirty="0" smtClean="0"/>
              <a:t>Renoir exhibited ‘The Ball at the Moulin de la </a:t>
            </a:r>
            <a:r>
              <a:rPr lang="en-IE" sz="3200" dirty="0" err="1" smtClean="0"/>
              <a:t>Gallette</a:t>
            </a:r>
            <a:r>
              <a:rPr lang="en-IE" sz="3200" dirty="0" smtClean="0"/>
              <a:t>’ in the 1877 Impressionist exhibition.</a:t>
            </a:r>
          </a:p>
          <a:p>
            <a:r>
              <a:rPr lang="en-IE" sz="3200" dirty="0" smtClean="0"/>
              <a:t>Although Renoir exhibited in most of the early Impressionist exhibitions, he also regularly submitted paintings into the Salon, being the first of the Impressionists to break with this new technique.</a:t>
            </a:r>
          </a:p>
          <a:p>
            <a:r>
              <a:rPr lang="en-IE" sz="3200" dirty="0" smtClean="0"/>
              <a:t>Renoir’s work was most Impressionist during the decade between 1872 and 1882.</a:t>
            </a:r>
          </a:p>
          <a:p>
            <a:r>
              <a:rPr lang="en-IE" sz="3200" dirty="0" smtClean="0"/>
              <a:t>During this time Renoir and Monet had an extremely close friendship but around 1882 both artists seemed to hit a crisis.  However Monet remained true to the ideas of Impressionism but Renoir and Pissarro changed course.</a:t>
            </a:r>
          </a:p>
        </p:txBody>
      </p:sp>
    </p:spTree>
    <p:extLst>
      <p:ext uri="{BB962C8B-B14F-4D97-AF65-F5344CB8AC3E}">
        <p14:creationId xmlns:p14="http://schemas.microsoft.com/office/powerpoint/2010/main" val="119741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40202"/>
            <a:ext cx="5181600" cy="3922183"/>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9" name="TextBox 8"/>
          <p:cNvSpPr txBox="1"/>
          <p:nvPr/>
        </p:nvSpPr>
        <p:spPr>
          <a:xfrm>
            <a:off x="1069145" y="998806"/>
            <a:ext cx="4572000" cy="369332"/>
          </a:xfrm>
          <a:prstGeom prst="rect">
            <a:avLst/>
          </a:prstGeom>
          <a:noFill/>
        </p:spPr>
        <p:txBody>
          <a:bodyPr wrap="square" rtlCol="0">
            <a:spAutoFit/>
          </a:bodyPr>
          <a:lstStyle/>
          <a:p>
            <a:r>
              <a:rPr lang="en-IE" dirty="0" smtClean="0"/>
              <a:t>Renoir ‘the Skiff’ 1879</a:t>
            </a:r>
            <a:endParaRPr lang="en-IE" dirty="0"/>
          </a:p>
        </p:txBody>
      </p:sp>
      <p:sp>
        <p:nvSpPr>
          <p:cNvPr id="10" name="TextBox 9"/>
          <p:cNvSpPr txBox="1"/>
          <p:nvPr/>
        </p:nvSpPr>
        <p:spPr>
          <a:xfrm>
            <a:off x="6172200" y="1026942"/>
            <a:ext cx="4927209" cy="369332"/>
          </a:xfrm>
          <a:prstGeom prst="rect">
            <a:avLst/>
          </a:prstGeom>
          <a:noFill/>
        </p:spPr>
        <p:txBody>
          <a:bodyPr wrap="square" rtlCol="0">
            <a:spAutoFit/>
          </a:bodyPr>
          <a:lstStyle/>
          <a:p>
            <a:r>
              <a:rPr lang="en-IE" dirty="0" smtClean="0"/>
              <a:t>Monet ‘Argenteuil’ 1874</a:t>
            </a:r>
            <a:endParaRPr lang="en-IE" dirty="0"/>
          </a:p>
        </p:txBody>
      </p:sp>
    </p:spTree>
    <p:extLst>
      <p:ext uri="{BB962C8B-B14F-4D97-AF65-F5344CB8AC3E}">
        <p14:creationId xmlns:p14="http://schemas.microsoft.com/office/powerpoint/2010/main" val="2712853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0376"/>
            <a:ext cx="10515600" cy="5726587"/>
          </a:xfrm>
        </p:spPr>
        <p:txBody>
          <a:bodyPr>
            <a:noAutofit/>
          </a:bodyPr>
          <a:lstStyle/>
          <a:p>
            <a:pPr marL="0" indent="0">
              <a:buNone/>
            </a:pPr>
            <a:r>
              <a:rPr lang="en-IE" sz="4000" dirty="0" smtClean="0"/>
              <a:t>Renoir loved to paint life as he saw it; slightly messy, fun and sincere, full of light full of relaxed happy people.  Whether Renoir genuinely believed these joyous gatherings reflected accurately the lives of the merry makers, or whether he resolutely painted what he wanted to see is unknown.  In his life he had seen the horrors of war and had lived in poverty in the slums of Paris, so maybe painting was a form of escapism for him where he could paint life as he wished to be always.</a:t>
            </a:r>
            <a:endParaRPr lang="en-IE" sz="4000" dirty="0"/>
          </a:p>
        </p:txBody>
      </p:sp>
      <p:sp>
        <p:nvSpPr>
          <p:cNvPr id="4" name="TextBox 3"/>
          <p:cNvSpPr txBox="1"/>
          <p:nvPr/>
        </p:nvSpPr>
        <p:spPr>
          <a:xfrm>
            <a:off x="6096000" y="5992297"/>
            <a:ext cx="4490114" cy="369332"/>
          </a:xfrm>
          <a:prstGeom prst="rect">
            <a:avLst/>
          </a:prstGeom>
          <a:noFill/>
        </p:spPr>
        <p:txBody>
          <a:bodyPr wrap="square" rtlCol="0">
            <a:spAutoFit/>
          </a:bodyPr>
          <a:lstStyle/>
          <a:p>
            <a:r>
              <a:rPr lang="en-IE" dirty="0" smtClean="0"/>
              <a:t>Video clip 15secs</a:t>
            </a:r>
            <a:endParaRPr lang="en-IE" dirty="0"/>
          </a:p>
        </p:txBody>
      </p:sp>
    </p:spTree>
    <p:extLst>
      <p:ext uri="{BB962C8B-B14F-4D97-AF65-F5344CB8AC3E}">
        <p14:creationId xmlns:p14="http://schemas.microsoft.com/office/powerpoint/2010/main" val="88720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Renoir’s views on Impressionism</a:t>
            </a:r>
            <a:endParaRPr lang="en-IE" dirty="0"/>
          </a:p>
        </p:txBody>
      </p:sp>
      <p:sp>
        <p:nvSpPr>
          <p:cNvPr id="6" name="Content Placeholder 5"/>
          <p:cNvSpPr>
            <a:spLocks noGrp="1"/>
          </p:cNvSpPr>
          <p:nvPr>
            <p:ph idx="1"/>
          </p:nvPr>
        </p:nvSpPr>
        <p:spPr/>
        <p:txBody>
          <a:bodyPr/>
          <a:lstStyle/>
          <a:p>
            <a:r>
              <a:rPr lang="en-IE" dirty="0" smtClean="0"/>
              <a:t>Renoir is reported to have said of Impressionism:</a:t>
            </a:r>
          </a:p>
          <a:p>
            <a:pPr marL="0" indent="0">
              <a:buNone/>
            </a:pPr>
            <a:r>
              <a:rPr lang="en-IE" sz="4800" i="1" dirty="0" smtClean="0">
                <a:solidFill>
                  <a:schemeClr val="accent1">
                    <a:lumMod val="20000"/>
                    <a:lumOff val="80000"/>
                  </a:schemeClr>
                </a:solidFill>
                <a:latin typeface="Brush Script MT" panose="03060802040406070304" pitchFamily="66" charset="0"/>
              </a:rPr>
              <a:t>“What seems to me most significant about our movement </a:t>
            </a:r>
            <a:r>
              <a:rPr lang="en-IE" sz="4800" dirty="0" smtClean="0"/>
              <a:t>(Impressionism) </a:t>
            </a:r>
            <a:r>
              <a:rPr lang="en-IE" sz="4800" i="1" dirty="0" smtClean="0">
                <a:solidFill>
                  <a:schemeClr val="accent1">
                    <a:lumMod val="20000"/>
                    <a:lumOff val="80000"/>
                  </a:schemeClr>
                </a:solidFill>
                <a:latin typeface="Brush Script MT" panose="03060802040406070304" pitchFamily="66" charset="0"/>
              </a:rPr>
              <a:t>is that we have freed painting from the importance of the subject.  I am at liberty to paint flowers </a:t>
            </a:r>
            <a:r>
              <a:rPr lang="en-IE" sz="4800" i="1" smtClean="0">
                <a:solidFill>
                  <a:schemeClr val="accent1">
                    <a:lumMod val="20000"/>
                    <a:lumOff val="80000"/>
                  </a:schemeClr>
                </a:solidFill>
                <a:latin typeface="Brush Script MT" panose="03060802040406070304" pitchFamily="66" charset="0"/>
              </a:rPr>
              <a:t>and simply </a:t>
            </a:r>
            <a:r>
              <a:rPr lang="en-IE" sz="4800" i="1" dirty="0" smtClean="0">
                <a:solidFill>
                  <a:schemeClr val="accent1">
                    <a:lumMod val="20000"/>
                    <a:lumOff val="80000"/>
                  </a:schemeClr>
                </a:solidFill>
                <a:latin typeface="Brush Script MT" panose="03060802040406070304" pitchFamily="66" charset="0"/>
              </a:rPr>
              <a:t>call them flowers, without their needing to tell a story”.</a:t>
            </a:r>
            <a:endParaRPr lang="en-IE" sz="4800" i="1" dirty="0">
              <a:solidFill>
                <a:schemeClr val="accent1">
                  <a:lumMod val="20000"/>
                  <a:lumOff val="80000"/>
                </a:schemeClr>
              </a:solidFill>
              <a:latin typeface="Brush Script MT" panose="03060802040406070304" pitchFamily="66" charset="0"/>
            </a:endParaRPr>
          </a:p>
        </p:txBody>
      </p:sp>
    </p:spTree>
    <p:extLst>
      <p:ext uri="{BB962C8B-B14F-4D97-AF65-F5344CB8AC3E}">
        <p14:creationId xmlns:p14="http://schemas.microsoft.com/office/powerpoint/2010/main" val="90697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IE"/>
          </a:p>
        </p:txBody>
      </p:sp>
      <p:sp>
        <p:nvSpPr>
          <p:cNvPr id="6" name="Content Placeholder 5"/>
          <p:cNvSpPr>
            <a:spLocks noGrp="1"/>
          </p:cNvSpPr>
          <p:nvPr>
            <p:ph idx="1"/>
          </p:nvPr>
        </p:nvSpPr>
        <p:spPr/>
        <p:txBody>
          <a:bodyPr/>
          <a:lstStyle/>
          <a:p>
            <a:r>
              <a:rPr lang="en-IE" sz="4000" dirty="0"/>
              <a:t>Renoir’s painting ‘the Luncheon at the Boating Party’ 1880-81 is his last truly Impressionist painting.</a:t>
            </a:r>
          </a:p>
          <a:p>
            <a:endParaRPr lang="en-IE" dirty="0"/>
          </a:p>
        </p:txBody>
      </p:sp>
    </p:spTree>
    <p:extLst>
      <p:ext uri="{BB962C8B-B14F-4D97-AF65-F5344CB8AC3E}">
        <p14:creationId xmlns:p14="http://schemas.microsoft.com/office/powerpoint/2010/main" val="1246511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2769" y="-18325"/>
            <a:ext cx="9346461" cy="6876325"/>
          </a:xfrm>
        </p:spPr>
      </p:pic>
    </p:spTree>
    <p:extLst>
      <p:ext uri="{BB962C8B-B14F-4D97-AF65-F5344CB8AC3E}">
        <p14:creationId xmlns:p14="http://schemas.microsoft.com/office/powerpoint/2010/main" val="3872637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478" y="191068"/>
            <a:ext cx="10768083" cy="646331"/>
          </a:xfrm>
          <a:prstGeom prst="rect">
            <a:avLst/>
          </a:prstGeom>
          <a:noFill/>
        </p:spPr>
        <p:txBody>
          <a:bodyPr wrap="square" rtlCol="0">
            <a:spAutoFit/>
          </a:bodyPr>
          <a:lstStyle/>
          <a:p>
            <a:r>
              <a:rPr lang="en-IE" sz="3600" dirty="0" smtClean="0">
                <a:solidFill>
                  <a:schemeClr val="accent1">
                    <a:lumMod val="20000"/>
                    <a:lumOff val="80000"/>
                  </a:schemeClr>
                </a:solidFill>
              </a:rPr>
              <a:t>‘The Luncheon at the Boating Party’ 1880-81</a:t>
            </a:r>
            <a:endParaRPr lang="en-IE" sz="3600" dirty="0">
              <a:solidFill>
                <a:schemeClr val="accent1">
                  <a:lumMod val="20000"/>
                  <a:lumOff val="80000"/>
                </a:schemeClr>
              </a:solidFill>
            </a:endParaRPr>
          </a:p>
        </p:txBody>
      </p:sp>
      <p:sp>
        <p:nvSpPr>
          <p:cNvPr id="5" name="TextBox 4"/>
          <p:cNvSpPr txBox="1"/>
          <p:nvPr/>
        </p:nvSpPr>
        <p:spPr>
          <a:xfrm>
            <a:off x="641446" y="837399"/>
            <a:ext cx="3616657" cy="3139321"/>
          </a:xfrm>
          <a:prstGeom prst="rect">
            <a:avLst/>
          </a:prstGeom>
          <a:noFill/>
        </p:spPr>
        <p:txBody>
          <a:bodyPr wrap="square" rtlCol="0">
            <a:spAutoFit/>
          </a:bodyPr>
          <a:lstStyle/>
          <a:p>
            <a:r>
              <a:rPr lang="en-IE" b="1" u="sng" dirty="0" smtClean="0"/>
              <a:t>Subject Matter</a:t>
            </a:r>
          </a:p>
          <a:p>
            <a:r>
              <a:rPr lang="en-IE" dirty="0" smtClean="0"/>
              <a:t>The scene is a riverside restaurant in Paris.  This was a favourite spot for boating enthusiasts and their girlfriends.  It is the end of lunch and the remains of the food and drink are on the table.  All appear to be enjoying themselves.  The figures are all posed in a natural manner so we, the spectator feel part of the group.</a:t>
            </a:r>
          </a:p>
        </p:txBody>
      </p:sp>
      <p:sp>
        <p:nvSpPr>
          <p:cNvPr id="6" name="TextBox 5"/>
          <p:cNvSpPr txBox="1"/>
          <p:nvPr/>
        </p:nvSpPr>
        <p:spPr>
          <a:xfrm>
            <a:off x="1692323" y="3976720"/>
            <a:ext cx="6619164" cy="2308324"/>
          </a:xfrm>
          <a:prstGeom prst="rect">
            <a:avLst/>
          </a:prstGeom>
          <a:noFill/>
        </p:spPr>
        <p:txBody>
          <a:bodyPr wrap="square" rtlCol="0">
            <a:spAutoFit/>
          </a:bodyPr>
          <a:lstStyle/>
          <a:p>
            <a:r>
              <a:rPr lang="en-IE" b="1" u="sng" dirty="0" smtClean="0"/>
              <a:t>Composition</a:t>
            </a:r>
          </a:p>
          <a:p>
            <a:r>
              <a:rPr lang="en-IE" dirty="0" smtClean="0"/>
              <a:t>Once again Renoir employs a diagonal composition, cutting across the canvas by the means of the railing of the restaurant.  The composition is further linked by the interchange of glances among the members of the group.  The girl in the centre leaning on the rail leads the eye to the three on the right.  A relationship of some kind seems to be suggested by the artist.  The woman on the right hand side is </a:t>
            </a:r>
            <a:r>
              <a:rPr lang="en-IE" dirty="0" err="1" smtClean="0"/>
              <a:t>Aline</a:t>
            </a:r>
            <a:r>
              <a:rPr lang="en-IE" dirty="0" smtClean="0"/>
              <a:t> </a:t>
            </a:r>
            <a:r>
              <a:rPr lang="en-IE" dirty="0" err="1" smtClean="0"/>
              <a:t>Charigot</a:t>
            </a:r>
            <a:r>
              <a:rPr lang="en-IE" dirty="0" smtClean="0"/>
              <a:t>, Renoir’s future wife and favourite model.</a:t>
            </a:r>
            <a:endParaRPr lang="en-IE" dirty="0"/>
          </a:p>
        </p:txBody>
      </p:sp>
      <p:sp>
        <p:nvSpPr>
          <p:cNvPr id="7" name="TextBox 6"/>
          <p:cNvSpPr txBox="1"/>
          <p:nvPr/>
        </p:nvSpPr>
        <p:spPr>
          <a:xfrm>
            <a:off x="5377218" y="1296537"/>
            <a:ext cx="5759355" cy="1200329"/>
          </a:xfrm>
          <a:prstGeom prst="rect">
            <a:avLst/>
          </a:prstGeom>
          <a:noFill/>
        </p:spPr>
        <p:txBody>
          <a:bodyPr wrap="square" rtlCol="0">
            <a:spAutoFit/>
          </a:bodyPr>
          <a:lstStyle/>
          <a:p>
            <a:r>
              <a:rPr lang="en-IE" b="1" u="sng" dirty="0" smtClean="0"/>
              <a:t>Colour</a:t>
            </a:r>
          </a:p>
          <a:p>
            <a:r>
              <a:rPr lang="en-IE" dirty="0" smtClean="0"/>
              <a:t>This painting is warmer in palette (colour) than many of his earlier Impressionist paintings.  No black is used and he still uses a lot of complementary colours to show tone.</a:t>
            </a:r>
            <a:endParaRPr lang="en-IE" dirty="0"/>
          </a:p>
        </p:txBody>
      </p:sp>
      <p:sp>
        <p:nvSpPr>
          <p:cNvPr id="8" name="TextBox 7"/>
          <p:cNvSpPr txBox="1"/>
          <p:nvPr/>
        </p:nvSpPr>
        <p:spPr>
          <a:xfrm>
            <a:off x="8516203" y="3166281"/>
            <a:ext cx="2893325" cy="3139321"/>
          </a:xfrm>
          <a:prstGeom prst="rect">
            <a:avLst/>
          </a:prstGeom>
          <a:noFill/>
        </p:spPr>
        <p:txBody>
          <a:bodyPr wrap="square" rtlCol="0">
            <a:spAutoFit/>
          </a:bodyPr>
          <a:lstStyle/>
          <a:p>
            <a:r>
              <a:rPr lang="en-IE" b="1" u="sng" dirty="0" smtClean="0"/>
              <a:t>Brushwork/technique</a:t>
            </a:r>
          </a:p>
          <a:p>
            <a:r>
              <a:rPr lang="en-IE" dirty="0" smtClean="0"/>
              <a:t>Although still very Impressionist in style, in this painting Renoir starts to show the change in style which is to follow.  The painting is more structured and the figures are more </a:t>
            </a:r>
            <a:r>
              <a:rPr lang="en-IE" i="1" dirty="0" err="1" smtClean="0"/>
              <a:t>delinated</a:t>
            </a:r>
            <a:r>
              <a:rPr lang="en-IE" dirty="0" smtClean="0"/>
              <a:t> (outlined).  The brushwork, though still feathery, is more defined.</a:t>
            </a:r>
            <a:endParaRPr lang="en-IE" dirty="0"/>
          </a:p>
        </p:txBody>
      </p:sp>
    </p:spTree>
    <p:extLst>
      <p:ext uri="{BB962C8B-B14F-4D97-AF65-F5344CB8AC3E}">
        <p14:creationId xmlns:p14="http://schemas.microsoft.com/office/powerpoint/2010/main" val="351030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p:cNvSpPr>
            <a:spLocks noGrp="1"/>
          </p:cNvSpPr>
          <p:nvPr>
            <p:ph type="title"/>
          </p:nvPr>
        </p:nvSpPr>
        <p:spPr/>
        <p:txBody>
          <a:bodyPr/>
          <a:lstStyle/>
          <a:p>
            <a:r>
              <a:rPr lang="en-IE" dirty="0" smtClean="0"/>
              <a:t>Renoir’s Background</a:t>
            </a:r>
            <a:endParaRPr lang="en-IE" dirty="0"/>
          </a:p>
        </p:txBody>
      </p:sp>
      <p:sp>
        <p:nvSpPr>
          <p:cNvPr id="3" name="Content Placeholder 2"/>
          <p:cNvSpPr>
            <a:spLocks noGrp="1"/>
          </p:cNvSpPr>
          <p:nvPr>
            <p:ph idx="1"/>
          </p:nvPr>
        </p:nvSpPr>
        <p:spPr>
          <a:xfrm>
            <a:off x="838200" y="1825625"/>
            <a:ext cx="4328886" cy="4351338"/>
          </a:xfrm>
        </p:spPr>
        <p:txBody>
          <a:bodyPr/>
          <a:lstStyle/>
          <a:p>
            <a:r>
              <a:rPr lang="en-IE" dirty="0" smtClean="0"/>
              <a:t>Renoir was the only member of the Impressionists who came from a working class background.</a:t>
            </a:r>
          </a:p>
          <a:p>
            <a:r>
              <a:rPr lang="en-IE" dirty="0" smtClean="0"/>
              <a:t>For many years before becoming an artist he worked in a Porcelain factory; decorating the china with little flowers.</a:t>
            </a:r>
            <a:endParaRPr lang="en-IE" dirty="0"/>
          </a:p>
        </p:txBody>
      </p:sp>
    </p:spTree>
    <p:extLst>
      <p:ext uri="{BB962C8B-B14F-4D97-AF65-F5344CB8AC3E}">
        <p14:creationId xmlns:p14="http://schemas.microsoft.com/office/powerpoint/2010/main" val="334707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0836" y="0"/>
            <a:ext cx="4350327" cy="6858000"/>
          </a:xfrm>
          <a:prstGeom prst="rect">
            <a:avLst/>
          </a:prstGeom>
        </p:spPr>
      </p:pic>
      <p:sp>
        <p:nvSpPr>
          <p:cNvPr id="3" name="TextBox 2"/>
          <p:cNvSpPr txBox="1"/>
          <p:nvPr/>
        </p:nvSpPr>
        <p:spPr>
          <a:xfrm>
            <a:off x="443753" y="1116106"/>
            <a:ext cx="2756647" cy="369332"/>
          </a:xfrm>
          <a:prstGeom prst="rect">
            <a:avLst/>
          </a:prstGeom>
          <a:noFill/>
        </p:spPr>
        <p:txBody>
          <a:bodyPr wrap="square" rtlCol="0">
            <a:spAutoFit/>
          </a:bodyPr>
          <a:lstStyle/>
          <a:p>
            <a:r>
              <a:rPr lang="en-IE" dirty="0" smtClean="0"/>
              <a:t>‘The  Umbrellas’ 1881-5</a:t>
            </a:r>
            <a:endParaRPr lang="en-IE" dirty="0"/>
          </a:p>
        </p:txBody>
      </p:sp>
    </p:spTree>
    <p:extLst>
      <p:ext uri="{BB962C8B-B14F-4D97-AF65-F5344CB8AC3E}">
        <p14:creationId xmlns:p14="http://schemas.microsoft.com/office/powerpoint/2010/main" val="403935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Umbrellas’ 1881-5</a:t>
            </a:r>
            <a:endParaRPr lang="en-IE" dirty="0"/>
          </a:p>
        </p:txBody>
      </p:sp>
      <p:sp>
        <p:nvSpPr>
          <p:cNvPr id="3" name="Content Placeholder 2"/>
          <p:cNvSpPr>
            <a:spLocks noGrp="1"/>
          </p:cNvSpPr>
          <p:nvPr>
            <p:ph idx="1"/>
          </p:nvPr>
        </p:nvSpPr>
        <p:spPr/>
        <p:txBody>
          <a:bodyPr/>
          <a:lstStyle/>
          <a:p>
            <a:pPr marL="0" indent="0">
              <a:buNone/>
            </a:pPr>
            <a:r>
              <a:rPr lang="en-IE" dirty="0" smtClean="0"/>
              <a:t>This is probably Renoir’s most famous and recognisable painting, but is the one that clearly marks the transition between two different styles, namely Renoir’s Impressionist style and his work for ‘the dry period’.  The mixture of style somewhat upsets the balance of the painting.  The little girls on the right are painted in a soft and feathery style such as he used in his Impressionist period, but this style is in marked contrast with the more solid forms of the other figures and above all the strong outlines of the umbrellas.</a:t>
            </a:r>
            <a:endParaRPr lang="en-IE" dirty="0"/>
          </a:p>
        </p:txBody>
      </p:sp>
    </p:spTree>
    <p:extLst>
      <p:ext uri="{BB962C8B-B14F-4D97-AF65-F5344CB8AC3E}">
        <p14:creationId xmlns:p14="http://schemas.microsoft.com/office/powerpoint/2010/main" val="3803030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0953" y="1102659"/>
            <a:ext cx="4329953" cy="2031325"/>
          </a:xfrm>
          <a:prstGeom prst="rect">
            <a:avLst/>
          </a:prstGeom>
          <a:noFill/>
        </p:spPr>
        <p:txBody>
          <a:bodyPr wrap="square" rtlCol="0">
            <a:spAutoFit/>
          </a:bodyPr>
          <a:lstStyle/>
          <a:p>
            <a:r>
              <a:rPr lang="en-IE" b="1" u="sng" dirty="0" smtClean="0"/>
              <a:t>Subject Matter</a:t>
            </a:r>
          </a:p>
          <a:p>
            <a:r>
              <a:rPr lang="en-IE" dirty="0" smtClean="0"/>
              <a:t>A typical Impressionist Parisian scene, where Renoir is recording a busy street on a wet day.  There is a typical Renoir-</a:t>
            </a:r>
            <a:r>
              <a:rPr lang="en-IE" dirty="0" err="1" smtClean="0"/>
              <a:t>esque</a:t>
            </a:r>
            <a:r>
              <a:rPr lang="en-IE" dirty="0" smtClean="0"/>
              <a:t> romanticism about the image due to the inclusion of the children and almond eyed woman.</a:t>
            </a:r>
            <a:endParaRPr lang="en-IE" dirty="0"/>
          </a:p>
        </p:txBody>
      </p:sp>
      <p:sp>
        <p:nvSpPr>
          <p:cNvPr id="5" name="TextBox 4"/>
          <p:cNvSpPr txBox="1"/>
          <p:nvPr/>
        </p:nvSpPr>
        <p:spPr>
          <a:xfrm>
            <a:off x="7651376" y="497541"/>
            <a:ext cx="3092824" cy="2031325"/>
          </a:xfrm>
          <a:prstGeom prst="rect">
            <a:avLst/>
          </a:prstGeom>
          <a:noFill/>
        </p:spPr>
        <p:txBody>
          <a:bodyPr wrap="square" rtlCol="0">
            <a:spAutoFit/>
          </a:bodyPr>
          <a:lstStyle/>
          <a:p>
            <a:r>
              <a:rPr lang="en-IE" b="1" u="sng" dirty="0" smtClean="0"/>
              <a:t>Composition</a:t>
            </a:r>
          </a:p>
          <a:p>
            <a:r>
              <a:rPr lang="en-IE" dirty="0" smtClean="0"/>
              <a:t>Strong use of snapshot composition.  </a:t>
            </a:r>
            <a:r>
              <a:rPr lang="en-IE" dirty="0"/>
              <a:t>T</a:t>
            </a:r>
            <a:r>
              <a:rPr lang="en-IE" dirty="0" smtClean="0"/>
              <a:t>here is no one main focal point, instead our eyes dart from the woman with the basket to the little girls in the bottom right corner.</a:t>
            </a:r>
            <a:endParaRPr lang="en-IE" dirty="0"/>
          </a:p>
        </p:txBody>
      </p:sp>
      <p:sp>
        <p:nvSpPr>
          <p:cNvPr id="6" name="TextBox 5"/>
          <p:cNvSpPr txBox="1"/>
          <p:nvPr/>
        </p:nvSpPr>
        <p:spPr>
          <a:xfrm>
            <a:off x="2070847" y="3845859"/>
            <a:ext cx="4047565" cy="1200329"/>
          </a:xfrm>
          <a:prstGeom prst="rect">
            <a:avLst/>
          </a:prstGeom>
          <a:noFill/>
        </p:spPr>
        <p:txBody>
          <a:bodyPr wrap="square" rtlCol="0">
            <a:spAutoFit/>
          </a:bodyPr>
          <a:lstStyle/>
          <a:p>
            <a:r>
              <a:rPr lang="en-IE" b="1" u="sng" dirty="0" smtClean="0"/>
              <a:t>Colour</a:t>
            </a:r>
          </a:p>
          <a:p>
            <a:r>
              <a:rPr lang="en-IE" dirty="0" smtClean="0"/>
              <a:t>This painting is almost monochromatic in it’s use of blues, but these are complemented by Renoir’s use of orange.</a:t>
            </a:r>
            <a:endParaRPr lang="en-IE" dirty="0"/>
          </a:p>
        </p:txBody>
      </p:sp>
      <p:sp>
        <p:nvSpPr>
          <p:cNvPr id="7" name="TextBox 6"/>
          <p:cNvSpPr txBox="1"/>
          <p:nvPr/>
        </p:nvSpPr>
        <p:spPr>
          <a:xfrm>
            <a:off x="6961094" y="3014862"/>
            <a:ext cx="5230906" cy="2862322"/>
          </a:xfrm>
          <a:prstGeom prst="rect">
            <a:avLst/>
          </a:prstGeom>
          <a:noFill/>
        </p:spPr>
        <p:txBody>
          <a:bodyPr wrap="square" rtlCol="0">
            <a:spAutoFit/>
          </a:bodyPr>
          <a:lstStyle/>
          <a:p>
            <a:r>
              <a:rPr lang="en-IE" b="1" u="sng" dirty="0" smtClean="0"/>
              <a:t>Brushwork/technique</a:t>
            </a:r>
          </a:p>
          <a:p>
            <a:r>
              <a:rPr lang="en-IE" dirty="0" smtClean="0"/>
              <a:t>As this painting was completed over a large period of time, it contains two distinct styles of brushwork.  The right hand side of the painting, painted in the early part of the 1880’s (1881-2) shows the feathery style Renoir had developed as an Impressionist painter.  The left-hand side was painted in his ‘dry period’ and illustrates a return to a more Classical, Academic style of brushwork which can be described as smooth and sharply contoured.</a:t>
            </a:r>
            <a:endParaRPr lang="en-IE" dirty="0"/>
          </a:p>
        </p:txBody>
      </p:sp>
    </p:spTree>
    <p:extLst>
      <p:ext uri="{BB962C8B-B14F-4D97-AF65-F5344CB8AC3E}">
        <p14:creationId xmlns:p14="http://schemas.microsoft.com/office/powerpoint/2010/main" val="48546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Renoir’s </a:t>
            </a:r>
            <a:r>
              <a:rPr lang="en-IE" i="1" dirty="0" smtClean="0"/>
              <a:t>Dry Period</a:t>
            </a:r>
            <a:endParaRPr lang="en-IE" dirty="0"/>
          </a:p>
        </p:txBody>
      </p:sp>
      <p:sp>
        <p:nvSpPr>
          <p:cNvPr id="3" name="Subtitle 2"/>
          <p:cNvSpPr>
            <a:spLocks noGrp="1"/>
          </p:cNvSpPr>
          <p:nvPr>
            <p:ph type="subTitle" idx="1"/>
          </p:nvPr>
        </p:nvSpPr>
        <p:spPr/>
        <p:txBody>
          <a:bodyPr/>
          <a:lstStyle/>
          <a:p>
            <a:r>
              <a:rPr lang="en-IE" i="1" dirty="0" err="1" smtClean="0"/>
              <a:t>Periode</a:t>
            </a:r>
            <a:r>
              <a:rPr lang="en-IE" i="1" dirty="0" smtClean="0"/>
              <a:t> </a:t>
            </a:r>
            <a:r>
              <a:rPr lang="en-IE" i="1" dirty="0" err="1" smtClean="0"/>
              <a:t>Aigre</a:t>
            </a:r>
            <a:endParaRPr lang="en-IE" i="1" dirty="0"/>
          </a:p>
        </p:txBody>
      </p:sp>
    </p:spTree>
    <p:extLst>
      <p:ext uri="{BB962C8B-B14F-4D97-AF65-F5344CB8AC3E}">
        <p14:creationId xmlns:p14="http://schemas.microsoft.com/office/powerpoint/2010/main" val="11906618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76518"/>
            <a:ext cx="10515600" cy="5800445"/>
          </a:xfrm>
        </p:spPr>
        <p:txBody>
          <a:bodyPr>
            <a:normAutofit/>
          </a:bodyPr>
          <a:lstStyle/>
          <a:p>
            <a:pPr marL="0" indent="0">
              <a:buNone/>
            </a:pPr>
            <a:endParaRPr lang="en-IE" dirty="0" smtClean="0"/>
          </a:p>
          <a:p>
            <a:pPr marL="0" indent="0">
              <a:buNone/>
            </a:pPr>
            <a:r>
              <a:rPr lang="en-IE" sz="3600" dirty="0" smtClean="0"/>
              <a:t>Renoir became one of the few Impressionist society painters, so as a result of making money from the sale of his paintings and commissions.  As a result, in </a:t>
            </a:r>
            <a:r>
              <a:rPr lang="en-IE" sz="3600" dirty="0"/>
              <a:t>1881, </a:t>
            </a:r>
            <a:r>
              <a:rPr lang="en-IE" sz="3600" dirty="0" smtClean="0"/>
              <a:t>for </a:t>
            </a:r>
            <a:r>
              <a:rPr lang="en-IE" sz="3600" dirty="0"/>
              <a:t>the first time in his lifetime, Renoir can afford leaving Paris in spring for a trip towards the south, on the footsteps of Delacroix, first to</a:t>
            </a:r>
            <a:r>
              <a:rPr lang="en-IE" sz="3600" b="1" dirty="0"/>
              <a:t> </a:t>
            </a:r>
            <a:r>
              <a:rPr lang="en-IE" sz="3600" dirty="0"/>
              <a:t>Algeria, </a:t>
            </a:r>
            <a:r>
              <a:rPr lang="en-IE" sz="3600" dirty="0" smtClean="0"/>
              <a:t>then to</a:t>
            </a:r>
            <a:r>
              <a:rPr lang="en-IE" sz="3600" dirty="0"/>
              <a:t> Italy, where he discovers the </a:t>
            </a:r>
            <a:r>
              <a:rPr lang="en-IE" sz="3600" dirty="0" smtClean="0"/>
              <a:t>Florentine </a:t>
            </a:r>
            <a:r>
              <a:rPr lang="en-IE" sz="3600" dirty="0"/>
              <a:t>Masters, </a:t>
            </a:r>
            <a:r>
              <a:rPr lang="en-IE" sz="3600" dirty="0" err="1"/>
              <a:t>Raphaël</a:t>
            </a:r>
            <a:r>
              <a:rPr lang="en-IE" sz="3600" dirty="0"/>
              <a:t> and frescos of </a:t>
            </a:r>
            <a:r>
              <a:rPr lang="en-IE" sz="3600" dirty="0" err="1"/>
              <a:t>Pompéi</a:t>
            </a:r>
            <a:r>
              <a:rPr lang="en-IE" sz="3600" dirty="0"/>
              <a:t>, finally at "The </a:t>
            </a:r>
            <a:r>
              <a:rPr lang="en-IE" sz="3600" dirty="0" err="1"/>
              <a:t>Estaque</a:t>
            </a:r>
            <a:r>
              <a:rPr lang="en-IE" sz="3600" dirty="0"/>
              <a:t>", close to Marseilles, where he paints with Cézanne with more violent colours, and returns to drawing technique.</a:t>
            </a:r>
          </a:p>
          <a:p>
            <a:pPr marL="0" indent="0">
              <a:buNone/>
            </a:pPr>
            <a:endParaRPr lang="en-IE" dirty="0"/>
          </a:p>
        </p:txBody>
      </p:sp>
    </p:spTree>
    <p:extLst>
      <p:ext uri="{BB962C8B-B14F-4D97-AF65-F5344CB8AC3E}">
        <p14:creationId xmlns:p14="http://schemas.microsoft.com/office/powerpoint/2010/main" val="3629747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a:stretch>
            <a:fillRect/>
          </a:stretch>
        </p:blipFill>
        <p:spPr>
          <a:xfrm>
            <a:off x="141857" y="217207"/>
            <a:ext cx="5324373" cy="4408581"/>
          </a:xfrm>
          <a:prstGeom prst="rect">
            <a:avLst/>
          </a:prstGeom>
        </p:spPr>
      </p:pic>
      <p:pic>
        <p:nvPicPr>
          <p:cNvPr id="5" name="Picture 4"/>
          <p:cNvPicPr>
            <a:picLocks noChangeAspect="1"/>
          </p:cNvPicPr>
          <p:nvPr/>
        </p:nvPicPr>
        <p:blipFill>
          <a:blip r:embed="rId3"/>
          <a:stretch>
            <a:fillRect/>
          </a:stretch>
        </p:blipFill>
        <p:spPr>
          <a:xfrm>
            <a:off x="6292295" y="706717"/>
            <a:ext cx="5787252" cy="4543897"/>
          </a:xfrm>
          <a:prstGeom prst="rect">
            <a:avLst/>
          </a:prstGeom>
        </p:spPr>
      </p:pic>
      <p:sp>
        <p:nvSpPr>
          <p:cNvPr id="6" name="TextBox 5"/>
          <p:cNvSpPr txBox="1"/>
          <p:nvPr/>
        </p:nvSpPr>
        <p:spPr>
          <a:xfrm>
            <a:off x="6790765" y="5567082"/>
            <a:ext cx="4948517" cy="646331"/>
          </a:xfrm>
          <a:prstGeom prst="rect">
            <a:avLst/>
          </a:prstGeom>
          <a:noFill/>
        </p:spPr>
        <p:txBody>
          <a:bodyPr wrap="square" rtlCol="0">
            <a:spAutoFit/>
          </a:bodyPr>
          <a:lstStyle/>
          <a:p>
            <a:r>
              <a:rPr lang="en-IE" dirty="0" smtClean="0"/>
              <a:t>‘The </a:t>
            </a:r>
            <a:r>
              <a:rPr lang="en-IE" dirty="0" err="1" smtClean="0"/>
              <a:t>Estaque</a:t>
            </a:r>
            <a:r>
              <a:rPr lang="en-IE" dirty="0"/>
              <a:t> </a:t>
            </a:r>
            <a:r>
              <a:rPr lang="en-IE" dirty="0" smtClean="0"/>
              <a:t>– View through the Pines’ 1882-3</a:t>
            </a:r>
          </a:p>
          <a:p>
            <a:r>
              <a:rPr lang="en-IE" dirty="0" smtClean="0"/>
              <a:t>Cézanne</a:t>
            </a:r>
            <a:endParaRPr lang="en-IE" dirty="0"/>
          </a:p>
        </p:txBody>
      </p:sp>
      <p:sp>
        <p:nvSpPr>
          <p:cNvPr id="7" name="TextBox 6"/>
          <p:cNvSpPr txBox="1"/>
          <p:nvPr/>
        </p:nvSpPr>
        <p:spPr>
          <a:xfrm>
            <a:off x="349624" y="4881282"/>
            <a:ext cx="4262717" cy="369332"/>
          </a:xfrm>
          <a:prstGeom prst="rect">
            <a:avLst/>
          </a:prstGeom>
          <a:noFill/>
        </p:spPr>
        <p:txBody>
          <a:bodyPr wrap="square" rtlCol="0">
            <a:spAutoFit/>
          </a:bodyPr>
          <a:lstStyle/>
          <a:p>
            <a:r>
              <a:rPr lang="en-IE" dirty="0" smtClean="0"/>
              <a:t>‘The </a:t>
            </a:r>
            <a:r>
              <a:rPr lang="en-IE" dirty="0" err="1" smtClean="0"/>
              <a:t>Estaque</a:t>
            </a:r>
            <a:r>
              <a:rPr lang="en-IE" dirty="0" smtClean="0"/>
              <a:t>’ 1882 Renoir</a:t>
            </a:r>
            <a:endParaRPr lang="en-IE" dirty="0"/>
          </a:p>
        </p:txBody>
      </p:sp>
    </p:spTree>
    <p:extLst>
      <p:ext uri="{BB962C8B-B14F-4D97-AF65-F5344CB8AC3E}">
        <p14:creationId xmlns:p14="http://schemas.microsoft.com/office/powerpoint/2010/main" val="307218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5153"/>
            <a:ext cx="10515600" cy="5961810"/>
          </a:xfrm>
        </p:spPr>
        <p:txBody>
          <a:bodyPr/>
          <a:lstStyle/>
          <a:p>
            <a:pPr marL="0" indent="0">
              <a:buNone/>
            </a:pPr>
            <a:r>
              <a:rPr lang="en-IE" dirty="0" smtClean="0"/>
              <a:t>As a result of this trip, </a:t>
            </a:r>
            <a:r>
              <a:rPr lang="en-IE" dirty="0"/>
              <a:t>Renoir </a:t>
            </a:r>
            <a:r>
              <a:rPr lang="en-IE" dirty="0" smtClean="0"/>
              <a:t>felt</a:t>
            </a:r>
            <a:r>
              <a:rPr lang="en-IE" dirty="0"/>
              <a:t> </a:t>
            </a:r>
            <a:r>
              <a:rPr lang="en-IE" dirty="0" smtClean="0"/>
              <a:t>detached </a:t>
            </a:r>
            <a:r>
              <a:rPr lang="en-IE" dirty="0"/>
              <a:t>with regard to Impressionism: </a:t>
            </a:r>
            <a:endParaRPr lang="en-IE" dirty="0" smtClean="0"/>
          </a:p>
          <a:p>
            <a:endParaRPr lang="en-IE" dirty="0">
              <a:latin typeface="Brush Script MT" panose="03060802040406070304" pitchFamily="66" charset="0"/>
            </a:endParaRPr>
          </a:p>
          <a:p>
            <a:pPr marL="0" indent="0">
              <a:buNone/>
            </a:pPr>
            <a:r>
              <a:rPr lang="en-IE" sz="4800" dirty="0" smtClean="0">
                <a:solidFill>
                  <a:schemeClr val="accent4">
                    <a:lumMod val="20000"/>
                    <a:lumOff val="80000"/>
                  </a:schemeClr>
                </a:solidFill>
                <a:latin typeface="Brush Script MT" panose="03060802040406070304" pitchFamily="66" charset="0"/>
              </a:rPr>
              <a:t>"</a:t>
            </a:r>
            <a:r>
              <a:rPr lang="en-IE" sz="4800" dirty="0">
                <a:solidFill>
                  <a:schemeClr val="accent4">
                    <a:lumMod val="20000"/>
                    <a:lumOff val="80000"/>
                  </a:schemeClr>
                </a:solidFill>
                <a:latin typeface="Brush Script MT" panose="03060802040406070304" pitchFamily="66" charset="0"/>
              </a:rPr>
              <a:t>About 1883, a rupture occurred in my work. I had gone until the end of Impressionism and I arrived at this point that I did no longer master how to paint and draw. In a word, I was in a dead </a:t>
            </a:r>
            <a:r>
              <a:rPr lang="en-IE" sz="4800" dirty="0" smtClean="0">
                <a:solidFill>
                  <a:schemeClr val="accent4">
                    <a:lumMod val="20000"/>
                    <a:lumOff val="80000"/>
                  </a:schemeClr>
                </a:solidFill>
                <a:latin typeface="Brush Script MT" panose="03060802040406070304" pitchFamily="66" charset="0"/>
              </a:rPr>
              <a:t>end“  </a:t>
            </a:r>
          </a:p>
          <a:p>
            <a:pPr marL="0" indent="0">
              <a:buNone/>
            </a:pPr>
            <a:endParaRPr lang="en-IE" dirty="0">
              <a:latin typeface="Brush Script MT" panose="03060802040406070304" pitchFamily="66" charset="0"/>
            </a:endParaRPr>
          </a:p>
          <a:p>
            <a:pPr marL="0" indent="0">
              <a:buNone/>
            </a:pPr>
            <a:r>
              <a:rPr lang="en-IE" dirty="0" smtClean="0"/>
              <a:t>(</a:t>
            </a:r>
            <a:r>
              <a:rPr lang="en-IE" dirty="0"/>
              <a:t>Renoir quoted by </a:t>
            </a:r>
            <a:r>
              <a:rPr lang="en-IE" dirty="0" err="1"/>
              <a:t>Vollard</a:t>
            </a:r>
            <a:r>
              <a:rPr lang="en-IE" dirty="0"/>
              <a:t>, in" </a:t>
            </a:r>
            <a:r>
              <a:rPr lang="en-IE" i="1" dirty="0"/>
              <a:t>Renoir</a:t>
            </a:r>
            <a:r>
              <a:rPr lang="en-IE" dirty="0"/>
              <a:t> ", Paris, 1920).</a:t>
            </a:r>
          </a:p>
          <a:p>
            <a:endParaRPr lang="en-IE" dirty="0"/>
          </a:p>
        </p:txBody>
      </p:sp>
    </p:spTree>
    <p:extLst>
      <p:ext uri="{BB962C8B-B14F-4D97-AF65-F5344CB8AC3E}">
        <p14:creationId xmlns:p14="http://schemas.microsoft.com/office/powerpoint/2010/main" val="6316488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10988"/>
            <a:ext cx="10515600" cy="5665975"/>
          </a:xfrm>
        </p:spPr>
        <p:txBody>
          <a:bodyPr/>
          <a:lstStyle/>
          <a:p>
            <a:r>
              <a:rPr lang="en-IE" dirty="0" smtClean="0"/>
              <a:t>Renoir felt that he could not draw properly, so he went back to studying Academic painting and sculpture and the canon of paintings from the Renaissance.</a:t>
            </a:r>
          </a:p>
          <a:p>
            <a:r>
              <a:rPr lang="en-IE" dirty="0"/>
              <a:t>From this moment, Renoir doubts and questions his work. He moves away more and more from Impressionism, contours of his characters become more precise. He draws the forms with more rigour, the </a:t>
            </a:r>
            <a:r>
              <a:rPr lang="en-IE" dirty="0" smtClean="0"/>
              <a:t>colours </a:t>
            </a:r>
            <a:r>
              <a:rPr lang="en-IE" dirty="0"/>
              <a:t>are made colder.</a:t>
            </a:r>
          </a:p>
          <a:p>
            <a:r>
              <a:rPr lang="en-IE" dirty="0" smtClean="0"/>
              <a:t>In a letter to the art dealer Durand-</a:t>
            </a:r>
            <a:r>
              <a:rPr lang="en-IE" dirty="0" err="1" smtClean="0"/>
              <a:t>Ruel</a:t>
            </a:r>
            <a:r>
              <a:rPr lang="en-IE" dirty="0" smtClean="0"/>
              <a:t>, Renoir wrote: </a:t>
            </a:r>
            <a:r>
              <a:rPr lang="en-IE" sz="6000" dirty="0">
                <a:solidFill>
                  <a:schemeClr val="accent4">
                    <a:lumMod val="20000"/>
                    <a:lumOff val="80000"/>
                  </a:schemeClr>
                </a:solidFill>
                <a:latin typeface="Brush Script MT" panose="03060802040406070304" pitchFamily="66" charset="0"/>
              </a:rPr>
              <a:t>"I am still in the disease of research. I am not content and I erase, I still erase...."</a:t>
            </a:r>
          </a:p>
          <a:p>
            <a:endParaRPr lang="en-IE" dirty="0"/>
          </a:p>
        </p:txBody>
      </p:sp>
    </p:spTree>
    <p:extLst>
      <p:ext uri="{BB962C8B-B14F-4D97-AF65-F5344CB8AC3E}">
        <p14:creationId xmlns:p14="http://schemas.microsoft.com/office/powerpoint/2010/main" val="908357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958" y="489397"/>
            <a:ext cx="10515600" cy="5404231"/>
          </a:xfrm>
        </p:spPr>
        <p:txBody>
          <a:bodyPr>
            <a:noAutofit/>
          </a:bodyPr>
          <a:lstStyle/>
          <a:p>
            <a:pPr marL="0" indent="0">
              <a:buNone/>
            </a:pPr>
            <a:r>
              <a:rPr lang="en-IE" sz="6000" dirty="0" smtClean="0"/>
              <a:t>Renoir’s painting </a:t>
            </a:r>
            <a:r>
              <a:rPr lang="en-IE" sz="6000" i="1" dirty="0" smtClean="0"/>
              <a:t>‘The Large Bathers’</a:t>
            </a:r>
            <a:r>
              <a:rPr lang="en-IE" sz="6000" dirty="0" smtClean="0"/>
              <a:t> shows this new style.  Here he adopts the Old Master’s (Classical/Academic art) method of making detailed preparatory drawings.  The result is a flat, mural-like quality to the painting.</a:t>
            </a:r>
            <a:endParaRPr lang="en-IE" sz="6000" dirty="0"/>
          </a:p>
        </p:txBody>
      </p:sp>
    </p:spTree>
    <p:extLst>
      <p:ext uri="{BB962C8B-B14F-4D97-AF65-F5344CB8AC3E}">
        <p14:creationId xmlns:p14="http://schemas.microsoft.com/office/powerpoint/2010/main" val="2737386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24435"/>
            <a:ext cx="6651812" cy="5652528"/>
          </a:xfrm>
        </p:spPr>
        <p:txBody>
          <a:bodyPr>
            <a:normAutofit/>
          </a:bodyPr>
          <a:lstStyle/>
          <a:p>
            <a:r>
              <a:rPr lang="en-IE" dirty="0" smtClean="0"/>
              <a:t>Renoir develops a new personal style of painting which is characterised by more precise drawing and more defined and smooth brushwork.  </a:t>
            </a:r>
          </a:p>
          <a:p>
            <a:r>
              <a:rPr lang="en-IE" dirty="0" smtClean="0"/>
              <a:t>A main painting from this period is ‘The Large Bathers’ 1884-87.</a:t>
            </a:r>
            <a:endParaRPr lang="en-IE" dirty="0"/>
          </a:p>
        </p:txBody>
      </p:sp>
      <p:pic>
        <p:nvPicPr>
          <p:cNvPr id="4" name="Picture 3">
            <a:hlinkClick r:id="rId2"/>
          </p:cNvPr>
          <p:cNvPicPr>
            <a:picLocks noChangeAspect="1"/>
          </p:cNvPicPr>
          <p:nvPr/>
        </p:nvPicPr>
        <p:blipFill>
          <a:blip r:embed="rId3"/>
          <a:stretch>
            <a:fillRect/>
          </a:stretch>
        </p:blipFill>
        <p:spPr>
          <a:xfrm>
            <a:off x="838200" y="258498"/>
            <a:ext cx="9310708" cy="6184402"/>
          </a:xfrm>
          <a:prstGeom prst="rect">
            <a:avLst/>
          </a:prstGeom>
        </p:spPr>
      </p:pic>
      <p:sp>
        <p:nvSpPr>
          <p:cNvPr id="2" name="TextBox 1"/>
          <p:cNvSpPr txBox="1"/>
          <p:nvPr/>
        </p:nvSpPr>
        <p:spPr>
          <a:xfrm>
            <a:off x="10303099" y="1687132"/>
            <a:ext cx="1687132" cy="923330"/>
          </a:xfrm>
          <a:prstGeom prst="rect">
            <a:avLst/>
          </a:prstGeom>
          <a:noFill/>
        </p:spPr>
        <p:txBody>
          <a:bodyPr wrap="square" rtlCol="0">
            <a:spAutoFit/>
          </a:bodyPr>
          <a:lstStyle/>
          <a:p>
            <a:r>
              <a:rPr lang="en-IE" dirty="0" smtClean="0"/>
              <a:t>The Large Bathers</a:t>
            </a:r>
          </a:p>
          <a:p>
            <a:r>
              <a:rPr lang="en-IE" dirty="0" smtClean="0"/>
              <a:t>1884-87</a:t>
            </a:r>
            <a:endParaRPr lang="en-IE" dirty="0"/>
          </a:p>
        </p:txBody>
      </p:sp>
    </p:spTree>
    <p:extLst>
      <p:ext uri="{BB962C8B-B14F-4D97-AF65-F5344CB8AC3E}">
        <p14:creationId xmlns:p14="http://schemas.microsoft.com/office/powerpoint/2010/main" val="361820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7029"/>
            <a:ext cx="10515600" cy="5639934"/>
          </a:xfrm>
        </p:spPr>
        <p:txBody>
          <a:bodyPr>
            <a:normAutofit fontScale="92500" lnSpcReduction="20000"/>
          </a:bodyPr>
          <a:lstStyle/>
          <a:p>
            <a:r>
              <a:rPr lang="en-IE" sz="4000" dirty="0" smtClean="0"/>
              <a:t>As a  result of the closure of the factory, due to industrial developments (machines had became cheaper than manpower), Renoir forever became distrustful of new technologies.</a:t>
            </a:r>
          </a:p>
          <a:p>
            <a:pPr marL="0" indent="0">
              <a:buNone/>
            </a:pPr>
            <a:endParaRPr lang="en-IE" sz="4000" dirty="0" smtClean="0"/>
          </a:p>
          <a:p>
            <a:r>
              <a:rPr lang="en-IE" sz="4000" dirty="0" smtClean="0"/>
              <a:t>He decided to become an artist and enrolled in the </a:t>
            </a:r>
            <a:r>
              <a:rPr lang="en-IE" sz="4000" dirty="0" err="1" smtClean="0"/>
              <a:t>Ecoles</a:t>
            </a:r>
            <a:r>
              <a:rPr lang="en-IE" sz="4000" dirty="0" smtClean="0"/>
              <a:t> des Beaux Arts, from where he was sent to </a:t>
            </a:r>
            <a:r>
              <a:rPr lang="en-IE" sz="4000" dirty="0" err="1" smtClean="0"/>
              <a:t>Gleyre’s</a:t>
            </a:r>
            <a:r>
              <a:rPr lang="en-IE" sz="4000" dirty="0" smtClean="0"/>
              <a:t> studio, where he met and befriended  Claude Monet, Frederic </a:t>
            </a:r>
            <a:r>
              <a:rPr lang="en-IE" sz="4000" dirty="0" err="1" smtClean="0"/>
              <a:t>Bazille</a:t>
            </a:r>
            <a:r>
              <a:rPr lang="en-IE" sz="4000" dirty="0" smtClean="0"/>
              <a:t> and Alfred Sisley who were all to become prominent members of the Impressionist movement.</a:t>
            </a:r>
          </a:p>
          <a:p>
            <a:pPr algn="ctr"/>
            <a:r>
              <a:rPr lang="en-IE" dirty="0" smtClean="0"/>
              <a:t>Video clip here</a:t>
            </a:r>
            <a:endParaRPr lang="en-IE" dirty="0"/>
          </a:p>
        </p:txBody>
      </p:sp>
    </p:spTree>
    <p:extLst>
      <p:ext uri="{BB962C8B-B14F-4D97-AF65-F5344CB8AC3E}">
        <p14:creationId xmlns:p14="http://schemas.microsoft.com/office/powerpoint/2010/main" val="418271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8033" y="798490"/>
            <a:ext cx="3438659" cy="1477328"/>
          </a:xfrm>
          <a:prstGeom prst="rect">
            <a:avLst/>
          </a:prstGeom>
          <a:noFill/>
        </p:spPr>
        <p:txBody>
          <a:bodyPr wrap="square" rtlCol="0">
            <a:spAutoFit/>
          </a:bodyPr>
          <a:lstStyle/>
          <a:p>
            <a:r>
              <a:rPr lang="en-IE" b="1" u="sng" dirty="0" smtClean="0"/>
              <a:t>Subject Matter</a:t>
            </a:r>
          </a:p>
          <a:p>
            <a:r>
              <a:rPr lang="en-IE" dirty="0" smtClean="0"/>
              <a:t>The scene of three young nude women frolicking by the riverbank.  They are idealised in style and body form</a:t>
            </a:r>
            <a:endParaRPr lang="en-IE" dirty="0"/>
          </a:p>
        </p:txBody>
      </p:sp>
      <p:sp>
        <p:nvSpPr>
          <p:cNvPr id="5" name="TextBox 4"/>
          <p:cNvSpPr txBox="1"/>
          <p:nvPr/>
        </p:nvSpPr>
        <p:spPr>
          <a:xfrm>
            <a:off x="6284890" y="695459"/>
            <a:ext cx="5022761" cy="923330"/>
          </a:xfrm>
          <a:prstGeom prst="rect">
            <a:avLst/>
          </a:prstGeom>
          <a:noFill/>
        </p:spPr>
        <p:txBody>
          <a:bodyPr wrap="square" rtlCol="0">
            <a:spAutoFit/>
          </a:bodyPr>
          <a:lstStyle/>
          <a:p>
            <a:r>
              <a:rPr lang="en-IE" b="1" u="sng" dirty="0" smtClean="0"/>
              <a:t>Composition</a:t>
            </a:r>
          </a:p>
          <a:p>
            <a:r>
              <a:rPr lang="en-IE" dirty="0" smtClean="0"/>
              <a:t>Renoir uses a classical triangular composition through the placing of the women.</a:t>
            </a:r>
            <a:endParaRPr lang="en-IE" dirty="0"/>
          </a:p>
        </p:txBody>
      </p:sp>
      <p:sp>
        <p:nvSpPr>
          <p:cNvPr id="6" name="TextBox 5"/>
          <p:cNvSpPr txBox="1"/>
          <p:nvPr/>
        </p:nvSpPr>
        <p:spPr>
          <a:xfrm>
            <a:off x="1506828" y="3515932"/>
            <a:ext cx="4984124" cy="1200329"/>
          </a:xfrm>
          <a:prstGeom prst="rect">
            <a:avLst/>
          </a:prstGeom>
          <a:noFill/>
        </p:spPr>
        <p:txBody>
          <a:bodyPr wrap="square" rtlCol="0">
            <a:spAutoFit/>
          </a:bodyPr>
          <a:lstStyle/>
          <a:p>
            <a:r>
              <a:rPr lang="en-IE" b="1" u="sng" dirty="0" smtClean="0"/>
              <a:t>Colour</a:t>
            </a:r>
          </a:p>
          <a:p>
            <a:r>
              <a:rPr lang="en-IE" dirty="0" smtClean="0"/>
              <a:t>Renoir uses a lighter palette and warmer colours than in his Impressionist paintings.  The painting is full of light however and Renoir still uses no black.</a:t>
            </a:r>
            <a:endParaRPr lang="en-IE" dirty="0"/>
          </a:p>
        </p:txBody>
      </p:sp>
      <p:sp>
        <p:nvSpPr>
          <p:cNvPr id="7" name="TextBox 6"/>
          <p:cNvSpPr txBox="1"/>
          <p:nvPr/>
        </p:nvSpPr>
        <p:spPr>
          <a:xfrm>
            <a:off x="7830355" y="2871989"/>
            <a:ext cx="2743200" cy="3693319"/>
          </a:xfrm>
          <a:prstGeom prst="rect">
            <a:avLst/>
          </a:prstGeom>
          <a:noFill/>
        </p:spPr>
        <p:txBody>
          <a:bodyPr wrap="square" rtlCol="0">
            <a:spAutoFit/>
          </a:bodyPr>
          <a:lstStyle/>
          <a:p>
            <a:r>
              <a:rPr lang="en-IE" b="1" dirty="0" smtClean="0"/>
              <a:t>Brushwork/technique</a:t>
            </a:r>
          </a:p>
          <a:p>
            <a:r>
              <a:rPr lang="en-IE" dirty="0" smtClean="0"/>
              <a:t>The brush work is smooth and polished and the forms are highly contoured and delineated.  However there still is some use of feather brushstroke on the foliage in the background, however it is blended and smooth as opposed to any use of impasto as we would have seen in his Impressionist paintings.</a:t>
            </a:r>
            <a:endParaRPr lang="en-IE" dirty="0"/>
          </a:p>
        </p:txBody>
      </p:sp>
    </p:spTree>
    <p:extLst>
      <p:ext uri="{BB962C8B-B14F-4D97-AF65-F5344CB8AC3E}">
        <p14:creationId xmlns:p14="http://schemas.microsoft.com/office/powerpoint/2010/main" val="311829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92428"/>
            <a:ext cx="10515600" cy="5584535"/>
          </a:xfrm>
        </p:spPr>
        <p:txBody>
          <a:bodyPr>
            <a:noAutofit/>
          </a:bodyPr>
          <a:lstStyle/>
          <a:p>
            <a:r>
              <a:rPr lang="en-IE" sz="3600" dirty="0" smtClean="0"/>
              <a:t>By the 1890’s, the use of harsh outlines was no longer a stylistic characteristic of Renoir’s paintings, instead he returned to a style more in harmony with his instincts.</a:t>
            </a:r>
          </a:p>
          <a:p>
            <a:r>
              <a:rPr lang="en-IE" sz="3600" dirty="0" smtClean="0"/>
              <a:t>He began to use a warmer palette of colours, especially reds, as his painting became influenced by a trip to Algeria where he had been impressed by the hot sultry light.</a:t>
            </a:r>
          </a:p>
          <a:p>
            <a:r>
              <a:rPr lang="en-IE" sz="3600" dirty="0" smtClean="0"/>
              <a:t>He made many paintings of children at this time and a variety of large, sensual nudes, all glowing with radiant colour.</a:t>
            </a:r>
            <a:endParaRPr lang="en-IE" sz="3600" dirty="0"/>
          </a:p>
        </p:txBody>
      </p:sp>
    </p:spTree>
    <p:extLst>
      <p:ext uri="{BB962C8B-B14F-4D97-AF65-F5344CB8AC3E}">
        <p14:creationId xmlns:p14="http://schemas.microsoft.com/office/powerpoint/2010/main" val="33338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85634" cy="6850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62141" y="3181082"/>
            <a:ext cx="3631842" cy="369332"/>
          </a:xfrm>
          <a:prstGeom prst="rect">
            <a:avLst/>
          </a:prstGeom>
          <a:noFill/>
        </p:spPr>
        <p:txBody>
          <a:bodyPr wrap="square" rtlCol="0">
            <a:spAutoFit/>
          </a:bodyPr>
          <a:lstStyle/>
          <a:p>
            <a:r>
              <a:rPr lang="en-IE" dirty="0" smtClean="0"/>
              <a:t>Girl with a Hoop, 1885</a:t>
            </a:r>
            <a:endParaRPr lang="en-IE"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3983" y="64784"/>
            <a:ext cx="5598017" cy="678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51549" y="991673"/>
            <a:ext cx="3503054" cy="369332"/>
          </a:xfrm>
          <a:prstGeom prst="rect">
            <a:avLst/>
          </a:prstGeom>
          <a:noFill/>
        </p:spPr>
        <p:txBody>
          <a:bodyPr wrap="square" rtlCol="0">
            <a:spAutoFit/>
          </a:bodyPr>
          <a:lstStyle/>
          <a:p>
            <a:r>
              <a:rPr lang="en-IE" dirty="0" smtClean="0"/>
              <a:t>Gabrielle et Jean, 1895</a:t>
            </a:r>
            <a:endParaRPr lang="en-IE"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567" y="0"/>
            <a:ext cx="5426864"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701566" y="2421228"/>
            <a:ext cx="4005330" cy="369332"/>
          </a:xfrm>
          <a:prstGeom prst="rect">
            <a:avLst/>
          </a:prstGeom>
          <a:noFill/>
        </p:spPr>
        <p:txBody>
          <a:bodyPr wrap="square" rtlCol="0">
            <a:spAutoFit/>
          </a:bodyPr>
          <a:lstStyle/>
          <a:p>
            <a:r>
              <a:rPr lang="en-IE" dirty="0" smtClean="0"/>
              <a:t>After the Bath, 1910</a:t>
            </a:r>
            <a:endParaRPr lang="en-IE" dirty="0"/>
          </a:p>
        </p:txBody>
      </p:sp>
    </p:spTree>
    <p:extLst>
      <p:ext uri="{BB962C8B-B14F-4D97-AF65-F5344CB8AC3E}">
        <p14:creationId xmlns:p14="http://schemas.microsoft.com/office/powerpoint/2010/main" val="360677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27"/>
                                        </p:tgtEl>
                                      </p:cBhvr>
                                    </p:animEffect>
                                    <p:set>
                                      <p:cBhvr>
                                        <p:cTn id="37" dur="1" fill="hold">
                                          <p:stCondLst>
                                            <p:cond delay="499"/>
                                          </p:stCondLst>
                                        </p:cTn>
                                        <p:tgtEl>
                                          <p:spTgt spid="10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fade">
                                      <p:cBhvr>
                                        <p:cTn id="47" dur="500"/>
                                        <p:tgtEl>
                                          <p:spTgt spid="10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0" end="0"/>
                                            </p:txEl>
                                          </p:spTgt>
                                        </p:tgtEl>
                                        <p:attrNameLst>
                                          <p:attrName>style.visibility</p:attrName>
                                        </p:attrNameLst>
                                      </p:cBhvr>
                                      <p:to>
                                        <p:strVal val="visible"/>
                                      </p:to>
                                    </p:set>
                                    <p:animEffect transition="in" filter="fade">
                                      <p:cBhvr>
                                        <p:cTn id="52" dur="500"/>
                                        <p:tgtEl>
                                          <p:spTgt spid="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028"/>
                                        </p:tgtEl>
                                      </p:cBhvr>
                                    </p:animEffect>
                                    <p:set>
                                      <p:cBhvr>
                                        <p:cTn id="57" dur="1" fill="hold">
                                          <p:stCondLst>
                                            <p:cond delay="499"/>
                                          </p:stCondLst>
                                        </p:cTn>
                                        <p:tgtEl>
                                          <p:spTgt spid="10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6">
                                            <p:txEl>
                                              <p:pRg st="0" end="0"/>
                                            </p:txEl>
                                          </p:spTgt>
                                        </p:tgtEl>
                                      </p:cBhvr>
                                    </p:animEffect>
                                    <p:set>
                                      <p:cBhvr>
                                        <p:cTn id="62"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52338" cy="6908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55369" y="1249251"/>
            <a:ext cx="2125014" cy="646331"/>
          </a:xfrm>
          <a:prstGeom prst="rect">
            <a:avLst/>
          </a:prstGeom>
          <a:noFill/>
        </p:spPr>
        <p:txBody>
          <a:bodyPr wrap="square" rtlCol="0">
            <a:spAutoFit/>
          </a:bodyPr>
          <a:lstStyle/>
          <a:p>
            <a:r>
              <a:rPr lang="en-IE" dirty="0" smtClean="0"/>
              <a:t>‘The Bathers’ 1918-19</a:t>
            </a:r>
            <a:endParaRPr lang="en-IE" dirty="0"/>
          </a:p>
        </p:txBody>
      </p:sp>
    </p:spTree>
    <p:extLst>
      <p:ext uri="{BB962C8B-B14F-4D97-AF65-F5344CB8AC3E}">
        <p14:creationId xmlns:p14="http://schemas.microsoft.com/office/powerpoint/2010/main" val="38791793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5003"/>
            <a:ext cx="10515600" cy="5751960"/>
          </a:xfrm>
        </p:spPr>
        <p:txBody>
          <a:bodyPr>
            <a:normAutofit/>
          </a:bodyPr>
          <a:lstStyle/>
          <a:p>
            <a:r>
              <a:rPr lang="en-IE" sz="6600" dirty="0" smtClean="0"/>
              <a:t>Renoir remained obsessed with the human form, saying</a:t>
            </a:r>
          </a:p>
          <a:p>
            <a:pPr marL="0" indent="0">
              <a:buNone/>
            </a:pPr>
            <a:r>
              <a:rPr lang="en-IE" sz="6600" dirty="0" smtClean="0">
                <a:solidFill>
                  <a:schemeClr val="accent6">
                    <a:lumMod val="20000"/>
                    <a:lumOff val="80000"/>
                  </a:schemeClr>
                </a:solidFill>
                <a:latin typeface="Brush Script MT" panose="03060802040406070304" pitchFamily="66" charset="0"/>
              </a:rPr>
              <a:t>“I never think that I have finished a nude, until I feel that I could pinch it”.</a:t>
            </a:r>
            <a:endParaRPr lang="en-IE" sz="6600" dirty="0">
              <a:solidFill>
                <a:schemeClr val="accent6">
                  <a:lumMod val="20000"/>
                  <a:lumOff val="80000"/>
                </a:schemeClr>
              </a:solidFill>
              <a:latin typeface="Brush Script MT" panose="03060802040406070304" pitchFamily="66" charset="0"/>
            </a:endParaRPr>
          </a:p>
        </p:txBody>
      </p:sp>
    </p:spTree>
    <p:extLst>
      <p:ext uri="{BB962C8B-B14F-4D97-AF65-F5344CB8AC3E}">
        <p14:creationId xmlns:p14="http://schemas.microsoft.com/office/powerpoint/2010/main" val="29019732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IE" sz="5400" dirty="0" smtClean="0"/>
              <a:t>On the night he died, on December 3</a:t>
            </a:r>
            <a:r>
              <a:rPr lang="en-IE" sz="5400" baseline="30000" dirty="0" smtClean="0"/>
              <a:t>rd</a:t>
            </a:r>
            <a:r>
              <a:rPr lang="en-IE" sz="5400" dirty="0" smtClean="0"/>
              <a:t> 1919, he painted a bunch of flowers and is quoted as saying:</a:t>
            </a:r>
          </a:p>
          <a:p>
            <a:r>
              <a:rPr lang="en-IE" sz="5400" dirty="0" smtClean="0">
                <a:solidFill>
                  <a:schemeClr val="accent6">
                    <a:lumMod val="20000"/>
                    <a:lumOff val="80000"/>
                  </a:schemeClr>
                </a:solidFill>
                <a:latin typeface="Brush Script MT" panose="03060802040406070304" pitchFamily="66" charset="0"/>
              </a:rPr>
              <a:t>“I think I am beginning to understand something about it”.</a:t>
            </a:r>
            <a:endParaRPr lang="en-IE" sz="5400" dirty="0">
              <a:solidFill>
                <a:schemeClr val="accent6">
                  <a:lumMod val="20000"/>
                  <a:lumOff val="80000"/>
                </a:schemeClr>
              </a:solidFill>
              <a:latin typeface="Brush Script MT" panose="03060802040406070304" pitchFamily="66" charset="0"/>
            </a:endParaRPr>
          </a:p>
        </p:txBody>
      </p:sp>
    </p:spTree>
    <p:extLst>
      <p:ext uri="{BB962C8B-B14F-4D97-AF65-F5344CB8AC3E}">
        <p14:creationId xmlns:p14="http://schemas.microsoft.com/office/powerpoint/2010/main" val="1425537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Renoir &amp; the Impressionists</a:t>
            </a:r>
            <a:endParaRPr lang="en-IE" dirty="0"/>
          </a:p>
        </p:txBody>
      </p:sp>
      <p:sp>
        <p:nvSpPr>
          <p:cNvPr id="3" name="Content Placeholder 2"/>
          <p:cNvSpPr>
            <a:spLocks noGrp="1"/>
          </p:cNvSpPr>
          <p:nvPr>
            <p:ph idx="1"/>
          </p:nvPr>
        </p:nvSpPr>
        <p:spPr/>
        <p:txBody>
          <a:bodyPr>
            <a:normAutofit lnSpcReduction="10000"/>
          </a:bodyPr>
          <a:lstStyle/>
          <a:p>
            <a:r>
              <a:rPr lang="en-IE" dirty="0" smtClean="0"/>
              <a:t>Together with the other Impressionists, Renoir helped develop the ‘en </a:t>
            </a:r>
            <a:r>
              <a:rPr lang="en-IE" dirty="0" err="1" smtClean="0"/>
              <a:t>plein</a:t>
            </a:r>
            <a:r>
              <a:rPr lang="en-IE" dirty="0" smtClean="0"/>
              <a:t> air’ technique of painting out of doors.  </a:t>
            </a:r>
            <a:endParaRPr lang="en-IE" dirty="0"/>
          </a:p>
          <a:p>
            <a:r>
              <a:rPr lang="en-IE" dirty="0" smtClean="0"/>
              <a:t>Popular spots to go painting were the Forest of </a:t>
            </a:r>
            <a:r>
              <a:rPr lang="en-IE" dirty="0" err="1" smtClean="0"/>
              <a:t>Fountainbleu</a:t>
            </a:r>
            <a:r>
              <a:rPr lang="en-IE" dirty="0" smtClean="0"/>
              <a:t> – 40 miles south of Paris and the popular middle class resort of ‘la </a:t>
            </a:r>
            <a:r>
              <a:rPr lang="en-IE" dirty="0" err="1" smtClean="0"/>
              <a:t>Grenouillere</a:t>
            </a:r>
            <a:r>
              <a:rPr lang="en-IE" dirty="0" smtClean="0"/>
              <a:t>’ a train ride away from Paris on the banks of the Seine near </a:t>
            </a:r>
            <a:r>
              <a:rPr lang="en-IE" dirty="0" err="1" smtClean="0"/>
              <a:t>Bougival</a:t>
            </a:r>
            <a:r>
              <a:rPr lang="en-IE" dirty="0" smtClean="0"/>
              <a:t>.  Renoir lived here for a while with his mistress and parents who had retired to this town.</a:t>
            </a:r>
          </a:p>
          <a:p>
            <a:r>
              <a:rPr lang="en-IE" dirty="0" smtClean="0"/>
              <a:t>The popularity of painting ‘en </a:t>
            </a:r>
            <a:r>
              <a:rPr lang="en-IE" dirty="0" err="1" smtClean="0"/>
              <a:t>plein</a:t>
            </a:r>
            <a:r>
              <a:rPr lang="en-IE" dirty="0" smtClean="0"/>
              <a:t> air’ increased in the 1870’s with the introduction of paint in tubes and box or ‘field’ easels.  Both the Impressionists and the Barbizon school are renowned for this method of working out of doors and not in the studio.</a:t>
            </a:r>
            <a:endParaRPr lang="en-IE" dirty="0"/>
          </a:p>
        </p:txBody>
      </p:sp>
    </p:spTree>
    <p:extLst>
      <p:ext uri="{BB962C8B-B14F-4D97-AF65-F5344CB8AC3E}">
        <p14:creationId xmlns:p14="http://schemas.microsoft.com/office/powerpoint/2010/main" val="167529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685" y="479308"/>
            <a:ext cx="5835801" cy="437685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2544" y="599492"/>
            <a:ext cx="5515311" cy="4136483"/>
          </a:xfrm>
          <a:prstGeom prst="rect">
            <a:avLst/>
          </a:prstGeom>
        </p:spPr>
      </p:pic>
      <p:sp>
        <p:nvSpPr>
          <p:cNvPr id="6" name="TextBox 5"/>
          <p:cNvSpPr txBox="1"/>
          <p:nvPr/>
        </p:nvSpPr>
        <p:spPr>
          <a:xfrm>
            <a:off x="595086" y="5370286"/>
            <a:ext cx="4847771" cy="369332"/>
          </a:xfrm>
          <a:prstGeom prst="rect">
            <a:avLst/>
          </a:prstGeom>
          <a:noFill/>
        </p:spPr>
        <p:txBody>
          <a:bodyPr wrap="square" rtlCol="0">
            <a:spAutoFit/>
          </a:bodyPr>
          <a:lstStyle/>
          <a:p>
            <a:pPr algn="ctr"/>
            <a:r>
              <a:rPr lang="en-IE" dirty="0" smtClean="0">
                <a:solidFill>
                  <a:schemeClr val="accent6">
                    <a:lumMod val="20000"/>
                    <a:lumOff val="80000"/>
                  </a:schemeClr>
                </a:solidFill>
              </a:rPr>
              <a:t>Monet ‘La </a:t>
            </a:r>
            <a:r>
              <a:rPr lang="en-IE" dirty="0" err="1">
                <a:solidFill>
                  <a:schemeClr val="accent6">
                    <a:lumMod val="20000"/>
                    <a:lumOff val="80000"/>
                  </a:schemeClr>
                </a:solidFill>
              </a:rPr>
              <a:t>G</a:t>
            </a:r>
            <a:r>
              <a:rPr lang="en-IE" dirty="0" err="1" smtClean="0">
                <a:solidFill>
                  <a:schemeClr val="accent6">
                    <a:lumMod val="20000"/>
                    <a:lumOff val="80000"/>
                  </a:schemeClr>
                </a:solidFill>
              </a:rPr>
              <a:t>renouille</a:t>
            </a:r>
            <a:r>
              <a:rPr lang="en-IE" dirty="0" smtClean="0">
                <a:solidFill>
                  <a:schemeClr val="accent6">
                    <a:lumMod val="20000"/>
                    <a:lumOff val="80000"/>
                  </a:schemeClr>
                </a:solidFill>
              </a:rPr>
              <a:t>’ 1869</a:t>
            </a:r>
            <a:endParaRPr lang="en-IE" dirty="0">
              <a:solidFill>
                <a:schemeClr val="accent6">
                  <a:lumMod val="20000"/>
                  <a:lumOff val="80000"/>
                </a:schemeClr>
              </a:solidFill>
            </a:endParaRPr>
          </a:p>
        </p:txBody>
      </p:sp>
      <p:sp>
        <p:nvSpPr>
          <p:cNvPr id="7" name="TextBox 6"/>
          <p:cNvSpPr txBox="1"/>
          <p:nvPr/>
        </p:nvSpPr>
        <p:spPr>
          <a:xfrm>
            <a:off x="6865257" y="5370286"/>
            <a:ext cx="4281714" cy="646331"/>
          </a:xfrm>
          <a:prstGeom prst="rect">
            <a:avLst/>
          </a:prstGeom>
          <a:noFill/>
        </p:spPr>
        <p:txBody>
          <a:bodyPr wrap="square" rtlCol="0">
            <a:spAutoFit/>
          </a:bodyPr>
          <a:lstStyle/>
          <a:p>
            <a:pPr algn="ctr"/>
            <a:r>
              <a:rPr lang="en-IE" dirty="0" smtClean="0">
                <a:solidFill>
                  <a:schemeClr val="accent6">
                    <a:lumMod val="20000"/>
                    <a:lumOff val="80000"/>
                  </a:schemeClr>
                </a:solidFill>
              </a:rPr>
              <a:t>Renoir ‘La </a:t>
            </a:r>
            <a:r>
              <a:rPr lang="en-IE" dirty="0" err="1" smtClean="0">
                <a:solidFill>
                  <a:schemeClr val="accent6">
                    <a:lumMod val="20000"/>
                    <a:lumOff val="80000"/>
                  </a:schemeClr>
                </a:solidFill>
              </a:rPr>
              <a:t>Grenouille</a:t>
            </a:r>
            <a:r>
              <a:rPr lang="en-IE" dirty="0" smtClean="0">
                <a:solidFill>
                  <a:schemeClr val="accent6">
                    <a:lumMod val="20000"/>
                    <a:lumOff val="80000"/>
                  </a:schemeClr>
                </a:solidFill>
              </a:rPr>
              <a:t>’ 1869</a:t>
            </a:r>
          </a:p>
          <a:p>
            <a:endParaRPr lang="en-IE" dirty="0"/>
          </a:p>
        </p:txBody>
      </p:sp>
    </p:spTree>
    <p:extLst>
      <p:ext uri="{BB962C8B-B14F-4D97-AF65-F5344CB8AC3E}">
        <p14:creationId xmlns:p14="http://schemas.microsoft.com/office/powerpoint/2010/main" val="669289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8000"/>
            <a:ext cx="10515600" cy="5668963"/>
          </a:xfrm>
        </p:spPr>
        <p:txBody>
          <a:bodyPr/>
          <a:lstStyle/>
          <a:p>
            <a:r>
              <a:rPr lang="en-IE" dirty="0" smtClean="0"/>
              <a:t>He also painting similar subjects to Manet and was influenced by his work.</a:t>
            </a:r>
            <a:endParaRPr lang="en-I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41" y="1490077"/>
            <a:ext cx="5909711" cy="37048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041" y="1551232"/>
            <a:ext cx="5551118" cy="4098489"/>
          </a:xfrm>
          <a:prstGeom prst="rect">
            <a:avLst/>
          </a:prstGeom>
        </p:spPr>
      </p:pic>
      <p:sp>
        <p:nvSpPr>
          <p:cNvPr id="6" name="TextBox 5"/>
          <p:cNvSpPr txBox="1"/>
          <p:nvPr/>
        </p:nvSpPr>
        <p:spPr>
          <a:xfrm>
            <a:off x="838200" y="5649721"/>
            <a:ext cx="4285343" cy="369332"/>
          </a:xfrm>
          <a:prstGeom prst="rect">
            <a:avLst/>
          </a:prstGeom>
          <a:noFill/>
        </p:spPr>
        <p:txBody>
          <a:bodyPr wrap="square" rtlCol="0">
            <a:spAutoFit/>
          </a:bodyPr>
          <a:lstStyle/>
          <a:p>
            <a:pPr algn="ctr"/>
            <a:r>
              <a:rPr lang="en-IE" dirty="0" smtClean="0">
                <a:solidFill>
                  <a:schemeClr val="accent6">
                    <a:lumMod val="20000"/>
                    <a:lumOff val="80000"/>
                  </a:schemeClr>
                </a:solidFill>
              </a:rPr>
              <a:t>Manet ‘Music in the </a:t>
            </a:r>
            <a:r>
              <a:rPr lang="en-IE" dirty="0" err="1" smtClean="0">
                <a:solidFill>
                  <a:schemeClr val="accent6">
                    <a:lumMod val="20000"/>
                    <a:lumOff val="80000"/>
                  </a:schemeClr>
                </a:solidFill>
              </a:rPr>
              <a:t>Tuileries</a:t>
            </a:r>
            <a:r>
              <a:rPr lang="en-IE" dirty="0" smtClean="0">
                <a:solidFill>
                  <a:schemeClr val="accent6">
                    <a:lumMod val="20000"/>
                    <a:lumOff val="80000"/>
                  </a:schemeClr>
                </a:solidFill>
              </a:rPr>
              <a:t> Gardens’ 1862</a:t>
            </a:r>
            <a:endParaRPr lang="en-IE" dirty="0">
              <a:solidFill>
                <a:schemeClr val="accent6">
                  <a:lumMod val="20000"/>
                  <a:lumOff val="80000"/>
                </a:schemeClr>
              </a:solidFill>
            </a:endParaRPr>
          </a:p>
        </p:txBody>
      </p:sp>
      <p:sp>
        <p:nvSpPr>
          <p:cNvPr id="7" name="TextBox 6"/>
          <p:cNvSpPr txBox="1"/>
          <p:nvPr/>
        </p:nvSpPr>
        <p:spPr>
          <a:xfrm>
            <a:off x="6421040" y="6019053"/>
            <a:ext cx="5175873" cy="369332"/>
          </a:xfrm>
          <a:prstGeom prst="rect">
            <a:avLst/>
          </a:prstGeom>
          <a:noFill/>
        </p:spPr>
        <p:txBody>
          <a:bodyPr wrap="square" rtlCol="0">
            <a:spAutoFit/>
          </a:bodyPr>
          <a:lstStyle/>
          <a:p>
            <a:pPr algn="ctr"/>
            <a:r>
              <a:rPr lang="en-IE" dirty="0" smtClean="0">
                <a:solidFill>
                  <a:schemeClr val="accent6">
                    <a:lumMod val="20000"/>
                    <a:lumOff val="80000"/>
                  </a:schemeClr>
                </a:solidFill>
              </a:rPr>
              <a:t>Renoir ‘The Ball at the Moulin de la </a:t>
            </a:r>
            <a:r>
              <a:rPr lang="en-IE" dirty="0" err="1" smtClean="0">
                <a:solidFill>
                  <a:schemeClr val="accent6">
                    <a:lumMod val="20000"/>
                    <a:lumOff val="80000"/>
                  </a:schemeClr>
                </a:solidFill>
              </a:rPr>
              <a:t>Gallette</a:t>
            </a:r>
            <a:r>
              <a:rPr lang="en-IE" dirty="0" smtClean="0">
                <a:solidFill>
                  <a:schemeClr val="accent6">
                    <a:lumMod val="20000"/>
                    <a:lumOff val="80000"/>
                  </a:schemeClr>
                </a:solidFill>
              </a:rPr>
              <a:t>’ 1876</a:t>
            </a:r>
            <a:endParaRPr lang="en-IE" dirty="0">
              <a:solidFill>
                <a:schemeClr val="accent6">
                  <a:lumMod val="20000"/>
                  <a:lumOff val="80000"/>
                </a:schemeClr>
              </a:solidFill>
            </a:endParaRPr>
          </a:p>
        </p:txBody>
      </p:sp>
    </p:spTree>
    <p:extLst>
      <p:ext uri="{BB962C8B-B14F-4D97-AF65-F5344CB8AC3E}">
        <p14:creationId xmlns:p14="http://schemas.microsoft.com/office/powerpoint/2010/main" val="3475566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Key Difference between Monet &amp; Renoir in the Impressionist Phase</a:t>
            </a:r>
            <a:endParaRPr lang="en-IE" dirty="0"/>
          </a:p>
        </p:txBody>
      </p:sp>
      <p:sp>
        <p:nvSpPr>
          <p:cNvPr id="4" name="Content Placeholder 3"/>
          <p:cNvSpPr>
            <a:spLocks noGrp="1"/>
          </p:cNvSpPr>
          <p:nvPr>
            <p:ph sz="half" idx="1"/>
          </p:nvPr>
        </p:nvSpPr>
        <p:spPr/>
        <p:txBody>
          <a:bodyPr/>
          <a:lstStyle/>
          <a:p>
            <a:r>
              <a:rPr lang="en-IE" dirty="0" smtClean="0"/>
              <a:t>Monet was primarily interested in landscape and waterscapes and the way light played on this subject matter</a:t>
            </a:r>
            <a:endParaRPr lang="en-IE" dirty="0"/>
          </a:p>
        </p:txBody>
      </p:sp>
      <p:sp>
        <p:nvSpPr>
          <p:cNvPr id="5" name="Content Placeholder 4"/>
          <p:cNvSpPr>
            <a:spLocks noGrp="1"/>
          </p:cNvSpPr>
          <p:nvPr>
            <p:ph sz="half" idx="2"/>
          </p:nvPr>
        </p:nvSpPr>
        <p:spPr>
          <a:xfrm>
            <a:off x="7933386" y="1825625"/>
            <a:ext cx="3420414" cy="4351338"/>
          </a:xfrm>
        </p:spPr>
        <p:txBody>
          <a:bodyPr/>
          <a:lstStyle/>
          <a:p>
            <a:r>
              <a:rPr lang="en-IE" dirty="0" smtClean="0"/>
              <a:t>Renoir was primarily interested in people and the way light played on them.</a:t>
            </a:r>
            <a:endParaRPr lang="en-IE"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3381" y="1028555"/>
            <a:ext cx="4211391" cy="5423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46" y="1828799"/>
            <a:ext cx="5924040" cy="4420245"/>
          </a:xfrm>
          <a:prstGeom prst="rect">
            <a:avLst/>
          </a:prstGeom>
        </p:spPr>
      </p:pic>
      <p:sp>
        <p:nvSpPr>
          <p:cNvPr id="8" name="TextBox 7"/>
          <p:cNvSpPr txBox="1"/>
          <p:nvPr/>
        </p:nvSpPr>
        <p:spPr>
          <a:xfrm>
            <a:off x="463639" y="6267649"/>
            <a:ext cx="5473522" cy="369332"/>
          </a:xfrm>
          <a:prstGeom prst="rect">
            <a:avLst/>
          </a:prstGeom>
          <a:noFill/>
        </p:spPr>
        <p:txBody>
          <a:bodyPr wrap="square" rtlCol="0">
            <a:spAutoFit/>
          </a:bodyPr>
          <a:lstStyle/>
          <a:p>
            <a:r>
              <a:rPr lang="en-IE" dirty="0" smtClean="0"/>
              <a:t>Monet ‘The Poppy Field’ 1873</a:t>
            </a:r>
            <a:endParaRPr lang="en-IE" dirty="0"/>
          </a:p>
        </p:txBody>
      </p:sp>
      <p:sp>
        <p:nvSpPr>
          <p:cNvPr id="9" name="TextBox 8"/>
          <p:cNvSpPr txBox="1"/>
          <p:nvPr/>
        </p:nvSpPr>
        <p:spPr>
          <a:xfrm>
            <a:off x="7186411" y="6452315"/>
            <a:ext cx="4623516" cy="369332"/>
          </a:xfrm>
          <a:prstGeom prst="rect">
            <a:avLst/>
          </a:prstGeom>
          <a:noFill/>
        </p:spPr>
        <p:txBody>
          <a:bodyPr wrap="square" rtlCol="0">
            <a:spAutoFit/>
          </a:bodyPr>
          <a:lstStyle/>
          <a:p>
            <a:r>
              <a:rPr lang="en-IE" dirty="0" smtClean="0"/>
              <a:t>Renoir ‘the Swing’ 1876</a:t>
            </a:r>
            <a:endParaRPr lang="en-IE" dirty="0"/>
          </a:p>
        </p:txBody>
      </p:sp>
    </p:spTree>
    <p:extLst>
      <p:ext uri="{BB962C8B-B14F-4D97-AF65-F5344CB8AC3E}">
        <p14:creationId xmlns:p14="http://schemas.microsoft.com/office/powerpoint/2010/main" val="139733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38200" y="564776"/>
            <a:ext cx="10515600" cy="5612187"/>
          </a:xfrm>
        </p:spPr>
        <p:txBody>
          <a:bodyPr>
            <a:normAutofit/>
          </a:bodyPr>
          <a:lstStyle/>
          <a:p>
            <a:r>
              <a:rPr lang="en-IE" sz="3600" dirty="0" smtClean="0"/>
              <a:t>Many of Renoir’s models were either his friends or mistresses, this was initially due to his lack of money so he couldn’t afford a professional model.</a:t>
            </a:r>
          </a:p>
          <a:p>
            <a:r>
              <a:rPr lang="en-IE" sz="3600" dirty="0" smtClean="0"/>
              <a:t>Renoir had a distinctive style often painting his female models with almond shaped eyes and luxuriant hair.</a:t>
            </a:r>
          </a:p>
          <a:p>
            <a:r>
              <a:rPr lang="en-IE" sz="3600" dirty="0" smtClean="0"/>
              <a:t>He said that what he most looked for in a model was ‘an air of serenity’ and good skin that ‘took the light’.</a:t>
            </a:r>
          </a:p>
          <a:p>
            <a:r>
              <a:rPr lang="en-IE" sz="3600" dirty="0" smtClean="0"/>
              <a:t>Some of Renoir’s most successful early works are portraits and his graceful, gentle style was particularly suited to painting children. </a:t>
            </a:r>
            <a:endParaRPr lang="en-IE" sz="3600" dirty="0"/>
          </a:p>
        </p:txBody>
      </p:sp>
      <p:sp>
        <p:nvSpPr>
          <p:cNvPr id="2" name="TextBox 1"/>
          <p:cNvSpPr txBox="1"/>
          <p:nvPr/>
        </p:nvSpPr>
        <p:spPr>
          <a:xfrm>
            <a:off x="7765961" y="6129149"/>
            <a:ext cx="3567447" cy="646331"/>
          </a:xfrm>
          <a:prstGeom prst="rect">
            <a:avLst/>
          </a:prstGeom>
          <a:noFill/>
        </p:spPr>
        <p:txBody>
          <a:bodyPr wrap="square" rtlCol="0">
            <a:spAutoFit/>
          </a:bodyPr>
          <a:lstStyle/>
          <a:p>
            <a:r>
              <a:rPr lang="en-IE" dirty="0" smtClean="0"/>
              <a:t>Video clip 3min </a:t>
            </a:r>
            <a:r>
              <a:rPr lang="en-IE" dirty="0" smtClean="0"/>
              <a:t>10 – 4min 40</a:t>
            </a:r>
          </a:p>
          <a:p>
            <a:r>
              <a:rPr lang="en-IE" dirty="0" smtClean="0"/>
              <a:t>Tim Marlow video</a:t>
            </a:r>
            <a:endParaRPr lang="en-IE" dirty="0"/>
          </a:p>
        </p:txBody>
      </p:sp>
    </p:spTree>
    <p:extLst>
      <p:ext uri="{BB962C8B-B14F-4D97-AF65-F5344CB8AC3E}">
        <p14:creationId xmlns:p14="http://schemas.microsoft.com/office/powerpoint/2010/main" val="136708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8416" y="0"/>
            <a:ext cx="9288682" cy="6857999"/>
          </a:xfrm>
        </p:spPr>
      </p:pic>
    </p:spTree>
    <p:extLst>
      <p:ext uri="{BB962C8B-B14F-4D97-AF65-F5344CB8AC3E}">
        <p14:creationId xmlns:p14="http://schemas.microsoft.com/office/powerpoint/2010/main" val="26317336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1875</TotalTime>
  <Words>2232</Words>
  <Application>Microsoft Office PowerPoint</Application>
  <PresentationFormat>Custom</PresentationFormat>
  <Paragraphs>114</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Renoir</vt:lpstr>
      <vt:lpstr>Renoir’s Background</vt:lpstr>
      <vt:lpstr>PowerPoint Presentation</vt:lpstr>
      <vt:lpstr>Renoir &amp; the Impressionists</vt:lpstr>
      <vt:lpstr>PowerPoint Presentation</vt:lpstr>
      <vt:lpstr>PowerPoint Presentation</vt:lpstr>
      <vt:lpstr>The Key Difference between Monet &amp; Renoir in the Impressionist Phase</vt:lpstr>
      <vt:lpstr>PowerPoint Presentation</vt:lpstr>
      <vt:lpstr>PowerPoint Presentation</vt:lpstr>
      <vt:lpstr>‘The Ball at the Moulin de la Gallette’ 1876 </vt:lpstr>
      <vt:lpstr>PowerPoint Presentation</vt:lpstr>
      <vt:lpstr>PowerPoint Presentation</vt:lpstr>
      <vt:lpstr>PowerPoint Presentation</vt:lpstr>
      <vt:lpstr>PowerPoint Presentation</vt:lpstr>
      <vt:lpstr>PowerPoint Presentation</vt:lpstr>
      <vt:lpstr>Renoir’s views on Impressionism</vt:lpstr>
      <vt:lpstr>PowerPoint Presentation</vt:lpstr>
      <vt:lpstr>PowerPoint Presentation</vt:lpstr>
      <vt:lpstr>PowerPoint Presentation</vt:lpstr>
      <vt:lpstr>PowerPoint Presentation</vt:lpstr>
      <vt:lpstr>‘The Umbrellas’ 1881-5</vt:lpstr>
      <vt:lpstr>PowerPoint Presentation</vt:lpstr>
      <vt:lpstr>Renoir’s Dry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Renoir</dc:title>
  <dc:creator>dee maguire</dc:creator>
  <cp:lastModifiedBy>user</cp:lastModifiedBy>
  <cp:revision>39</cp:revision>
  <dcterms:created xsi:type="dcterms:W3CDTF">2014-02-25T19:47:05Z</dcterms:created>
  <dcterms:modified xsi:type="dcterms:W3CDTF">2015-04-21T08:11:30Z</dcterms:modified>
</cp:coreProperties>
</file>